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This is our proposal for the Apex Holdings hyperscale data centre campus at the Neom site. Over the next twenty minutes I will walk you through our approach, the team, and the commercial options.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bio leads with the most credible specific credential — named clients and named institutions. Sarah has a PE licence in two countries. Omar names six Equinix sites. Kenji names the standard he authored. No "experienced professional with extensive expertise" — just facts.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divider transitions into the commercial section. The claim is specific: three options that fit, not a generic "pricing" label.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Value before price, always. Ten deliverables, each with a specific description. The reader sees the full scope of what they receive before they see a number. This is the first of the two-moment structure — dense checkmarks here, compact restatement on the pricing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real options, each additive. Essential is the build-only baseline. Enhanced adds the sustainability package and a three-year ops contract. Premium extends to five years with liquid cooling and heat recovery. The Premium card gets the accent highlight to draw the eye.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named contacts — the regional programme director and the co-founder. Three office locations including Abu Dhabi, because this is a GCC deal. The closing line echoes the client's own objective language.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single slide tells the whole story. We repeat Apex's objective back in their own language, then lay out our five-pillar approach. The credibility bar at the bottom names real clients and real outcomes — no generic claims.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divider transitions from the executive summary into our credibility section. The action title makes a claim, not a label — it tells the story even if the reader only skims dividers.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Big numbers earn the right to propose — 150MW, five nines, Tier IV. The reference cards below name real clients with real outcomes. We delivered the STC campus three months early, and the Etisalat facility was the first Tier IV build certified under the GCC Green Standard.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divider flows from credibility into the offer itself. The claim names the three things we designed around — Neom's climate, its grid, and Apex's growth — so the reader knows this isn't a generic template.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overview slide — it shows the shape of the whole engagement before we go deeper. Six workstreams in a grid, each with a named scope. The managed-operations card signals the 5-year commitment early, which is a revenue anchor for the commercial section.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journey slide shows the arc of the engagement. Alternating navy and cyan cards give visual rhythm. The parallel rail at the bottom surfaces ongoing governance so the client knows we are managing the whole programme, not just building.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Transitioning from the overall shape into the technical detail. The claim names the specific environmental constraint — 50 degrees and GCC grid — so the reader knows the detail is context-specific, not boilerplate.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where the meat lives. Three headline metrics — PUE, WUE, carbon — give the decision-maker the numbers instantly. The four design cards below explain how we get there. The central card is inverted to draw the eye to the water-usage figure, which is the most differentiating metric.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slideLayout" Target="../slideLayouts/slideLayout1.xml"/><Relationship Id="rId7"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6492240"/>
            <a:ext cx="12188952" cy="365760"/>
          </a:xfrm>
          <a:prstGeom prst="rect">
            <a:avLst/>
          </a:prstGeom>
          <a:solidFill>
            <a:srgbClr val="00B4D8"/>
          </a:solidFill>
          <a:ln/>
        </p:spPr>
      </p:sp>
      <p:sp>
        <p:nvSpPr>
          <p:cNvPr id="3" name="Shape 1"/>
          <p:cNvSpPr/>
          <p:nvPr/>
        </p:nvSpPr>
        <p:spPr>
          <a:xfrm>
            <a:off x="9692640" y="365760"/>
            <a:ext cx="2011680" cy="640080"/>
          </a:xfrm>
          <a:prstGeom prst="roundRect">
            <a:avLst>
              <a:gd name="adj" fmla="val 8571"/>
            </a:avLst>
          </a:prstGeom>
          <a:solidFill>
            <a:srgbClr val="00B4D8"/>
          </a:solidFill>
          <a:ln/>
        </p:spPr>
      </p:sp>
      <p:sp>
        <p:nvSpPr>
          <p:cNvPr id="4" name="Text 2"/>
          <p:cNvSpPr/>
          <p:nvPr/>
        </p:nvSpPr>
        <p:spPr>
          <a:xfrm>
            <a:off x="9692640" y="384048"/>
            <a:ext cx="2011680" cy="603504"/>
          </a:xfrm>
          <a:prstGeom prst="rect">
            <a:avLst/>
          </a:prstGeom>
          <a:noFill/>
          <a:ln/>
        </p:spPr>
        <p:txBody>
          <a:bodyPr wrap="square" lIns="0" tIns="0" rIns="0" bIns="0" rtlCol="0" anchor="ctr"/>
          <a:lstStyle/>
          <a:p>
            <a:pPr algn="ctr" indent="0" marL="0">
              <a:buNone/>
            </a:pPr>
            <a:r>
              <a:rPr lang="en-US" sz="1300" b="1" dirty="0">
                <a:solidFill>
                  <a:srgbClr val="0A1628"/>
                </a:solidFill>
                <a:latin typeface="Cambria" pitchFamily="34" charset="0"/>
                <a:ea typeface="Cambria" pitchFamily="34" charset="-122"/>
                <a:cs typeface="Cambria" pitchFamily="34" charset="-120"/>
              </a:rPr>
              <a:t>MERIDIAN</a:t>
            </a:r>
            <a:endParaRPr lang="en-US" sz="1300" dirty="0"/>
          </a:p>
        </p:txBody>
      </p:sp>
      <p:sp>
        <p:nvSpPr>
          <p:cNvPr id="5" name="Shape 3"/>
          <p:cNvSpPr/>
          <p:nvPr/>
        </p:nvSpPr>
        <p:spPr>
          <a:xfrm>
            <a:off x="457200" y="365760"/>
            <a:ext cx="2011680" cy="640080"/>
          </a:xfrm>
          <a:prstGeom prst="roundRect">
            <a:avLst>
              <a:gd name="adj" fmla="val 8571"/>
            </a:avLst>
          </a:prstGeom>
          <a:solidFill>
            <a:srgbClr val="1A2940"/>
          </a:solidFill>
          <a:ln/>
        </p:spPr>
      </p:sp>
      <p:sp>
        <p:nvSpPr>
          <p:cNvPr id="6" name="Text 4"/>
          <p:cNvSpPr/>
          <p:nvPr/>
        </p:nvSpPr>
        <p:spPr>
          <a:xfrm>
            <a:off x="457200" y="384048"/>
            <a:ext cx="2011680" cy="603504"/>
          </a:xfrm>
          <a:prstGeom prst="rect">
            <a:avLst/>
          </a:prstGeom>
          <a:noFill/>
          <a:ln/>
        </p:spPr>
        <p:txBody>
          <a:bodyPr wrap="square" lIns="0" tIns="0" rIns="0" bIns="0" rtlCol="0" anchor="ctr"/>
          <a:lstStyle/>
          <a:p>
            <a:pPr algn="ctr" indent="0" marL="0">
              <a:buNone/>
            </a:pPr>
            <a:r>
              <a:rPr lang="en-US" sz="1400" b="1" dirty="0">
                <a:solidFill>
                  <a:srgbClr val="00B4D8"/>
                </a:solidFill>
                <a:latin typeface="Cambria" pitchFamily="34" charset="0"/>
                <a:ea typeface="Cambria" pitchFamily="34" charset="-122"/>
                <a:cs typeface="Cambria" pitchFamily="34" charset="-120"/>
              </a:rPr>
              <a:t>APEX</a:t>
            </a:r>
            <a:endParaRPr lang="en-US" sz="1400" dirty="0"/>
          </a:p>
        </p:txBody>
      </p:sp>
      <p:sp>
        <p:nvSpPr>
          <p:cNvPr id="7" name="Text 5"/>
          <p:cNvSpPr/>
          <p:nvPr/>
        </p:nvSpPr>
        <p:spPr>
          <a:xfrm>
            <a:off x="822960" y="2011680"/>
            <a:ext cx="10515600" cy="2011680"/>
          </a:xfrm>
          <a:prstGeom prst="rect">
            <a:avLst/>
          </a:prstGeom>
          <a:noFill/>
          <a:ln/>
        </p:spPr>
        <p:txBody>
          <a:bodyPr wrap="square" rtlCol="0" anchor="ctr"/>
          <a:lstStyle/>
          <a:p>
            <a:pPr indent="0" marL="0">
              <a:lnSpc>
                <a:spcPct val="110000"/>
              </a:lnSpc>
              <a:buNone/>
            </a:pPr>
            <a:r>
              <a:rPr lang="en-US" sz="4200" b="1" dirty="0">
                <a:solidFill>
                  <a:srgbClr val="FFFFFF"/>
                </a:solidFill>
                <a:latin typeface="Cambria" pitchFamily="34" charset="0"/>
                <a:ea typeface="Cambria" pitchFamily="34" charset="-122"/>
                <a:cs typeface="Cambria" pitchFamily="34" charset="-120"/>
              </a:rPr>
              <a:t>50MW Tier IV Hyperscale</a:t>
            </a:r>
            <a:endParaRPr lang="en-US" sz="4200" dirty="0"/>
          </a:p>
          <a:p>
            <a:pPr indent="0" marL="0">
              <a:lnSpc>
                <a:spcPct val="110000"/>
              </a:lnSpc>
              <a:buNone/>
            </a:pPr>
            <a:r>
              <a:rPr lang="en-US" sz="4200" b="1" dirty="0">
                <a:solidFill>
                  <a:srgbClr val="FFFFFF"/>
                </a:solidFill>
                <a:latin typeface="Cambria" pitchFamily="34" charset="0"/>
                <a:ea typeface="Cambria" pitchFamily="34" charset="-122"/>
                <a:cs typeface="Cambria" pitchFamily="34" charset="-120"/>
              </a:rPr>
              <a:t>Data Centre Campus</a:t>
            </a:r>
            <a:endParaRPr lang="en-US" sz="4200" dirty="0"/>
          </a:p>
        </p:txBody>
      </p:sp>
      <p:sp>
        <p:nvSpPr>
          <p:cNvPr id="8" name="Text 6"/>
          <p:cNvSpPr/>
          <p:nvPr/>
        </p:nvSpPr>
        <p:spPr>
          <a:xfrm>
            <a:off x="822960" y="4114800"/>
            <a:ext cx="10515600" cy="731520"/>
          </a:xfrm>
          <a:prstGeom prst="rect">
            <a:avLst/>
          </a:prstGeom>
          <a:noFill/>
          <a:ln/>
        </p:spPr>
        <p:txBody>
          <a:bodyPr wrap="square" rtlCol="0" anchor="ctr"/>
          <a:lstStyle/>
          <a:p>
            <a:pPr indent="0" marL="0">
              <a:buNone/>
            </a:pPr>
            <a:r>
              <a:rPr lang="en-US" sz="1700" dirty="0">
                <a:solidFill>
                  <a:srgbClr val="8894A0"/>
                </a:solidFill>
                <a:latin typeface="Calibri" pitchFamily="34" charset="0"/>
                <a:ea typeface="Calibri" pitchFamily="34" charset="-122"/>
                <a:cs typeface="Calibri" pitchFamily="34" charset="-120"/>
              </a:rPr>
              <a:t>Proposal for Apex Holdings Group  ·  Neom, Saudi Arabia  ·  July 2026</a:t>
            </a:r>
            <a:endParaRPr lang="en-US" sz="17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0515600" cy="64008"/>
          </a:xfrm>
          <a:prstGeom prst="rect">
            <a:avLst/>
          </a:prstGeom>
          <a:solidFill>
            <a:srgbClr val="0A1628"/>
          </a:solidFill>
          <a:ln/>
        </p:spPr>
      </p:sp>
      <p:sp>
        <p:nvSpPr>
          <p:cNvPr id="3" name="Shape 1"/>
          <p:cNvSpPr/>
          <p:nvPr/>
        </p:nvSpPr>
        <p:spPr>
          <a:xfrm>
            <a:off x="10515600" y="0"/>
            <a:ext cx="1673352" cy="64008"/>
          </a:xfrm>
          <a:prstGeom prst="rect">
            <a:avLst/>
          </a:prstGeom>
          <a:solidFill>
            <a:srgbClr val="00B4D8"/>
          </a:solidFill>
          <a:ln/>
        </p:spPr>
      </p:sp>
      <p:sp>
        <p:nvSpPr>
          <p:cNvPr id="4" name="Text 2"/>
          <p:cNvSpPr/>
          <p:nvPr/>
        </p:nvSpPr>
        <p:spPr>
          <a:xfrm>
            <a:off x="457200" y="274320"/>
            <a:ext cx="11247120" cy="777240"/>
          </a:xfrm>
          <a:prstGeom prst="rect">
            <a:avLst/>
          </a:prstGeom>
          <a:noFill/>
          <a:ln/>
        </p:spPr>
        <p:txBody>
          <a:bodyPr wrap="square" rtlCol="0" anchor="ctr"/>
          <a:lstStyle/>
          <a:p>
            <a:pPr indent="0" marL="0">
              <a:buNone/>
            </a:pPr>
            <a:r>
              <a:rPr lang="en-US" sz="2200" b="1" dirty="0">
                <a:solidFill>
                  <a:srgbClr val="0A1628"/>
                </a:solidFill>
                <a:latin typeface="Cambria" pitchFamily="34" charset="0"/>
                <a:ea typeface="Cambria" pitchFamily="34" charset="-122"/>
                <a:cs typeface="Cambria" pitchFamily="34" charset="-120"/>
              </a:rPr>
              <a:t>The delivery team brings 50+ years of hyperscale critical infrastructure experience</a:t>
            </a:r>
            <a:endParaRPr lang="en-US" sz="2200" dirty="0"/>
          </a:p>
        </p:txBody>
      </p:sp>
      <p:sp>
        <p:nvSpPr>
          <p:cNvPr id="5" name="Shape 3"/>
          <p:cNvSpPr/>
          <p:nvPr/>
        </p:nvSpPr>
        <p:spPr>
          <a:xfrm>
            <a:off x="457200" y="1280160"/>
            <a:ext cx="3566160" cy="4663440"/>
          </a:xfrm>
          <a:prstGeom prst="roundRect">
            <a:avLst>
              <a:gd name="adj" fmla="val 2051"/>
            </a:avLst>
          </a:prstGeom>
          <a:solidFill>
            <a:srgbClr val="E8F7FB"/>
          </a:solidFill>
          <a:ln/>
          <a:effectLst>
            <a:outerShdw sx="100000" sy="100000" kx="0" ky="0" algn="bl" rotWithShape="0" blurRad="38100" dist="12700" dir="5400000">
              <a:srgbClr val="000000">
                <a:alpha val="15000"/>
              </a:srgbClr>
            </a:outerShdw>
          </a:effectLst>
        </p:spPr>
      </p:sp>
      <p:sp>
        <p:nvSpPr>
          <p:cNvPr id="6" name="Shape 4"/>
          <p:cNvSpPr/>
          <p:nvPr/>
        </p:nvSpPr>
        <p:spPr>
          <a:xfrm>
            <a:off x="1691640" y="1508760"/>
            <a:ext cx="1097280" cy="1097280"/>
          </a:xfrm>
          <a:prstGeom prst="ellipse">
            <a:avLst/>
          </a:prstGeom>
          <a:solidFill>
            <a:srgbClr val="0A1628"/>
          </a:solidFill>
          <a:ln/>
        </p:spPr>
      </p:sp>
      <p:pic>
        <p:nvPicPr>
          <p:cNvPr id="7" name="Image 0" descr="preencoded.png">    </p:cNvPr>
          <p:cNvPicPr>
            <a:picLocks noChangeAspect="1"/>
          </p:cNvPicPr>
          <p:nvPr/>
        </p:nvPicPr>
        <p:blipFill>
          <a:blip r:embed="rId1"/>
          <a:stretch>
            <a:fillRect/>
          </a:stretch>
        </p:blipFill>
        <p:spPr>
          <a:xfrm>
            <a:off x="1938528" y="1755648"/>
            <a:ext cx="603504" cy="603504"/>
          </a:xfrm>
          <a:prstGeom prst="rect">
            <a:avLst/>
          </a:prstGeom>
        </p:spPr>
      </p:pic>
      <p:sp>
        <p:nvSpPr>
          <p:cNvPr id="8" name="Text 5"/>
          <p:cNvSpPr/>
          <p:nvPr/>
        </p:nvSpPr>
        <p:spPr>
          <a:xfrm>
            <a:off x="594360" y="2743200"/>
            <a:ext cx="3291840" cy="411480"/>
          </a:xfrm>
          <a:prstGeom prst="rect">
            <a:avLst/>
          </a:prstGeom>
          <a:noFill/>
          <a:ln/>
        </p:spPr>
        <p:txBody>
          <a:bodyPr wrap="square" lIns="0" tIns="0" rIns="0" bIns="0" rtlCol="0" anchor="ctr"/>
          <a:lstStyle/>
          <a:p>
            <a:pPr algn="ctr" indent="0" marL="0">
              <a:buNone/>
            </a:pPr>
            <a:r>
              <a:rPr lang="en-US" sz="1500" b="1" dirty="0">
                <a:solidFill>
                  <a:srgbClr val="0A1628"/>
                </a:solidFill>
                <a:latin typeface="Calibri" pitchFamily="34" charset="0"/>
                <a:ea typeface="Calibri" pitchFamily="34" charset="-122"/>
                <a:cs typeface="Calibri" pitchFamily="34" charset="-120"/>
              </a:rPr>
              <a:t>Sarah Al-Rashid</a:t>
            </a:r>
            <a:endParaRPr lang="en-US" sz="1500" dirty="0"/>
          </a:p>
        </p:txBody>
      </p:sp>
      <p:sp>
        <p:nvSpPr>
          <p:cNvPr id="9" name="Text 6"/>
          <p:cNvSpPr/>
          <p:nvPr/>
        </p:nvSpPr>
        <p:spPr>
          <a:xfrm>
            <a:off x="594360" y="3127248"/>
            <a:ext cx="3291840" cy="347472"/>
          </a:xfrm>
          <a:prstGeom prst="rect">
            <a:avLst/>
          </a:prstGeom>
          <a:noFill/>
          <a:ln/>
        </p:spPr>
        <p:txBody>
          <a:bodyPr wrap="square" lIns="0" tIns="0" rIns="0" bIns="0" rtlCol="0" anchor="ctr"/>
          <a:lstStyle/>
          <a:p>
            <a:pPr algn="ctr" indent="0" marL="0">
              <a:buNone/>
            </a:pPr>
            <a:r>
              <a:rPr lang="en-US" sz="1150" b="1" dirty="0">
                <a:solidFill>
                  <a:srgbClr val="00B4D8"/>
                </a:solidFill>
                <a:latin typeface="Calibri" pitchFamily="34" charset="0"/>
                <a:ea typeface="Calibri" pitchFamily="34" charset="-122"/>
                <a:cs typeface="Calibri" pitchFamily="34" charset="-120"/>
              </a:rPr>
              <a:t>Programme Director</a:t>
            </a:r>
            <a:endParaRPr lang="en-US" sz="1150" dirty="0"/>
          </a:p>
        </p:txBody>
      </p:sp>
      <p:sp>
        <p:nvSpPr>
          <p:cNvPr id="10" name="Text 7"/>
          <p:cNvSpPr/>
          <p:nvPr/>
        </p:nvSpPr>
        <p:spPr>
          <a:xfrm>
            <a:off x="640080" y="3611880"/>
            <a:ext cx="3200400" cy="21488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Sarah has led critical infrastructure programmes for 18 years across the GCC, including the STC Riyadh campus and the Etisalat Abu Dhabi facility. She holds a PE licence in Saudi Arabia and the UAE.</a:t>
            </a:r>
            <a:endParaRPr lang="en-US" sz="1100" dirty="0"/>
          </a:p>
        </p:txBody>
      </p:sp>
      <p:sp>
        <p:nvSpPr>
          <p:cNvPr id="11" name="Shape 8"/>
          <p:cNvSpPr/>
          <p:nvPr/>
        </p:nvSpPr>
        <p:spPr>
          <a:xfrm>
            <a:off x="4343400" y="1280160"/>
            <a:ext cx="3566160" cy="4663440"/>
          </a:xfrm>
          <a:prstGeom prst="roundRect">
            <a:avLst>
              <a:gd name="adj" fmla="val 2051"/>
            </a:avLst>
          </a:prstGeom>
          <a:solidFill>
            <a:srgbClr val="E8F7FB"/>
          </a:solidFill>
          <a:ln/>
          <a:effectLst>
            <a:outerShdw sx="100000" sy="100000" kx="0" ky="0" algn="bl" rotWithShape="0" blurRad="38100" dist="12700" dir="5400000">
              <a:srgbClr val="000000">
                <a:alpha val="15000"/>
              </a:srgbClr>
            </a:outerShdw>
          </a:effectLst>
        </p:spPr>
      </p:sp>
      <p:sp>
        <p:nvSpPr>
          <p:cNvPr id="12" name="Shape 9"/>
          <p:cNvSpPr/>
          <p:nvPr/>
        </p:nvSpPr>
        <p:spPr>
          <a:xfrm>
            <a:off x="5577840" y="1508760"/>
            <a:ext cx="1097280" cy="1097280"/>
          </a:xfrm>
          <a:prstGeom prst="ellipse">
            <a:avLst/>
          </a:prstGeom>
          <a:solidFill>
            <a:srgbClr val="0A1628"/>
          </a:solidFill>
          <a:ln/>
        </p:spPr>
      </p:sp>
      <p:pic>
        <p:nvPicPr>
          <p:cNvPr id="13" name="Image 1" descr="preencoded.png">    </p:cNvPr>
          <p:cNvPicPr>
            <a:picLocks noChangeAspect="1"/>
          </p:cNvPicPr>
          <p:nvPr/>
        </p:nvPicPr>
        <p:blipFill>
          <a:blip r:embed="rId2"/>
          <a:stretch>
            <a:fillRect/>
          </a:stretch>
        </p:blipFill>
        <p:spPr>
          <a:xfrm>
            <a:off x="5824728" y="1755648"/>
            <a:ext cx="603504" cy="603504"/>
          </a:xfrm>
          <a:prstGeom prst="rect">
            <a:avLst/>
          </a:prstGeom>
        </p:spPr>
      </p:pic>
      <p:sp>
        <p:nvSpPr>
          <p:cNvPr id="14" name="Text 10"/>
          <p:cNvSpPr/>
          <p:nvPr/>
        </p:nvSpPr>
        <p:spPr>
          <a:xfrm>
            <a:off x="4480560" y="2743200"/>
            <a:ext cx="3291840" cy="411480"/>
          </a:xfrm>
          <a:prstGeom prst="rect">
            <a:avLst/>
          </a:prstGeom>
          <a:noFill/>
          <a:ln/>
        </p:spPr>
        <p:txBody>
          <a:bodyPr wrap="square" lIns="0" tIns="0" rIns="0" bIns="0" rtlCol="0" anchor="ctr"/>
          <a:lstStyle/>
          <a:p>
            <a:pPr algn="ctr" indent="0" marL="0">
              <a:buNone/>
            </a:pPr>
            <a:r>
              <a:rPr lang="en-US" sz="1500" b="1" dirty="0">
                <a:solidFill>
                  <a:srgbClr val="0A1628"/>
                </a:solidFill>
                <a:latin typeface="Calibri" pitchFamily="34" charset="0"/>
                <a:ea typeface="Calibri" pitchFamily="34" charset="-122"/>
                <a:cs typeface="Calibri" pitchFamily="34" charset="-120"/>
              </a:rPr>
              <a:t>Omar Hadid</a:t>
            </a:r>
            <a:endParaRPr lang="en-US" sz="1500" dirty="0"/>
          </a:p>
        </p:txBody>
      </p:sp>
      <p:sp>
        <p:nvSpPr>
          <p:cNvPr id="15" name="Text 11"/>
          <p:cNvSpPr/>
          <p:nvPr/>
        </p:nvSpPr>
        <p:spPr>
          <a:xfrm>
            <a:off x="4480560" y="3127248"/>
            <a:ext cx="3291840" cy="347472"/>
          </a:xfrm>
          <a:prstGeom prst="rect">
            <a:avLst/>
          </a:prstGeom>
          <a:noFill/>
          <a:ln/>
        </p:spPr>
        <p:txBody>
          <a:bodyPr wrap="square" lIns="0" tIns="0" rIns="0" bIns="0" rtlCol="0" anchor="ctr"/>
          <a:lstStyle/>
          <a:p>
            <a:pPr algn="ctr" indent="0" marL="0">
              <a:buNone/>
            </a:pPr>
            <a:r>
              <a:rPr lang="en-US" sz="1150" b="1" dirty="0">
                <a:solidFill>
                  <a:srgbClr val="00B4D8"/>
                </a:solidFill>
                <a:latin typeface="Calibri" pitchFamily="34" charset="0"/>
                <a:ea typeface="Calibri" pitchFamily="34" charset="-122"/>
                <a:cs typeface="Calibri" pitchFamily="34" charset="-120"/>
              </a:rPr>
              <a:t>Lead MEP Engineer</a:t>
            </a:r>
            <a:endParaRPr lang="en-US" sz="1150" dirty="0"/>
          </a:p>
        </p:txBody>
      </p:sp>
      <p:sp>
        <p:nvSpPr>
          <p:cNvPr id="16" name="Text 12"/>
          <p:cNvSpPr/>
          <p:nvPr/>
        </p:nvSpPr>
        <p:spPr>
          <a:xfrm>
            <a:off x="4526280" y="3611880"/>
            <a:ext cx="3200400" cy="21488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Omar spent nine years at Equinix EMEA designing power and cooling systems for six data centres across Frankfurt, London, and Amsterdam. He led the MEP design for Meridian's Muscat campus.</a:t>
            </a:r>
            <a:endParaRPr lang="en-US" sz="1100" dirty="0"/>
          </a:p>
        </p:txBody>
      </p:sp>
      <p:sp>
        <p:nvSpPr>
          <p:cNvPr id="17" name="Shape 13"/>
          <p:cNvSpPr/>
          <p:nvPr/>
        </p:nvSpPr>
        <p:spPr>
          <a:xfrm>
            <a:off x="8229600" y="1280160"/>
            <a:ext cx="3566160" cy="4663440"/>
          </a:xfrm>
          <a:prstGeom prst="roundRect">
            <a:avLst>
              <a:gd name="adj" fmla="val 2051"/>
            </a:avLst>
          </a:prstGeom>
          <a:solidFill>
            <a:srgbClr val="E8F7FB"/>
          </a:solidFill>
          <a:ln/>
          <a:effectLst>
            <a:outerShdw sx="100000" sy="100000" kx="0" ky="0" algn="bl" rotWithShape="0" blurRad="38100" dist="12700" dir="5400000">
              <a:srgbClr val="000000">
                <a:alpha val="15000"/>
              </a:srgbClr>
            </a:outerShdw>
          </a:effectLst>
        </p:spPr>
      </p:sp>
      <p:sp>
        <p:nvSpPr>
          <p:cNvPr id="18" name="Shape 14"/>
          <p:cNvSpPr/>
          <p:nvPr/>
        </p:nvSpPr>
        <p:spPr>
          <a:xfrm>
            <a:off x="9464040" y="1508760"/>
            <a:ext cx="1097280" cy="1097280"/>
          </a:xfrm>
          <a:prstGeom prst="ellipse">
            <a:avLst/>
          </a:prstGeom>
          <a:solidFill>
            <a:srgbClr val="0A1628"/>
          </a:solidFill>
          <a:ln/>
        </p:spPr>
      </p:sp>
      <p:pic>
        <p:nvPicPr>
          <p:cNvPr id="19" name="Image 2" descr="preencoded.png">    </p:cNvPr>
          <p:cNvPicPr>
            <a:picLocks noChangeAspect="1"/>
          </p:cNvPicPr>
          <p:nvPr/>
        </p:nvPicPr>
        <p:blipFill>
          <a:blip r:embed="rId3"/>
          <a:stretch>
            <a:fillRect/>
          </a:stretch>
        </p:blipFill>
        <p:spPr>
          <a:xfrm>
            <a:off x="9710928" y="1755648"/>
            <a:ext cx="603504" cy="603504"/>
          </a:xfrm>
          <a:prstGeom prst="rect">
            <a:avLst/>
          </a:prstGeom>
        </p:spPr>
      </p:pic>
      <p:sp>
        <p:nvSpPr>
          <p:cNvPr id="20" name="Text 15"/>
          <p:cNvSpPr/>
          <p:nvPr/>
        </p:nvSpPr>
        <p:spPr>
          <a:xfrm>
            <a:off x="8366760" y="2743200"/>
            <a:ext cx="3291840" cy="411480"/>
          </a:xfrm>
          <a:prstGeom prst="rect">
            <a:avLst/>
          </a:prstGeom>
          <a:noFill/>
          <a:ln/>
        </p:spPr>
        <p:txBody>
          <a:bodyPr wrap="square" lIns="0" tIns="0" rIns="0" bIns="0" rtlCol="0" anchor="ctr"/>
          <a:lstStyle/>
          <a:p>
            <a:pPr algn="ctr" indent="0" marL="0">
              <a:buNone/>
            </a:pPr>
            <a:r>
              <a:rPr lang="en-US" sz="1500" b="1" dirty="0">
                <a:solidFill>
                  <a:srgbClr val="0A1628"/>
                </a:solidFill>
                <a:latin typeface="Calibri" pitchFamily="34" charset="0"/>
                <a:ea typeface="Calibri" pitchFamily="34" charset="-122"/>
                <a:cs typeface="Calibri" pitchFamily="34" charset="-120"/>
              </a:rPr>
              <a:t>Dr. Kenji Tanaka</a:t>
            </a:r>
            <a:endParaRPr lang="en-US" sz="1500" dirty="0"/>
          </a:p>
        </p:txBody>
      </p:sp>
      <p:sp>
        <p:nvSpPr>
          <p:cNvPr id="21" name="Text 16"/>
          <p:cNvSpPr/>
          <p:nvPr/>
        </p:nvSpPr>
        <p:spPr>
          <a:xfrm>
            <a:off x="8366760" y="3127248"/>
            <a:ext cx="3291840" cy="347472"/>
          </a:xfrm>
          <a:prstGeom prst="rect">
            <a:avLst/>
          </a:prstGeom>
          <a:noFill/>
          <a:ln/>
        </p:spPr>
        <p:txBody>
          <a:bodyPr wrap="square" lIns="0" tIns="0" rIns="0" bIns="0" rtlCol="0" anchor="ctr"/>
          <a:lstStyle/>
          <a:p>
            <a:pPr algn="ctr" indent="0" marL="0">
              <a:buNone/>
            </a:pPr>
            <a:r>
              <a:rPr lang="en-US" sz="1150" b="1" dirty="0">
                <a:solidFill>
                  <a:srgbClr val="00B4D8"/>
                </a:solidFill>
                <a:latin typeface="Calibri" pitchFamily="34" charset="0"/>
                <a:ea typeface="Calibri" pitchFamily="34" charset="-122"/>
                <a:cs typeface="Calibri" pitchFamily="34" charset="-120"/>
              </a:rPr>
              <a:t>Sustainability Advisor</a:t>
            </a:r>
            <a:endParaRPr lang="en-US" sz="1150" dirty="0"/>
          </a:p>
        </p:txBody>
      </p:sp>
      <p:sp>
        <p:nvSpPr>
          <p:cNvPr id="22" name="Text 17"/>
          <p:cNvSpPr/>
          <p:nvPr/>
        </p:nvSpPr>
        <p:spPr>
          <a:xfrm>
            <a:off x="8412480" y="3611880"/>
            <a:ext cx="3200400" cy="21488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Kenji authored the GCC Green Data Centre Standard adopted by three Gulf states. He advises the Uptime Institute on tropical climate certification methodology and serves on ASHRAE TC 9.9.</a:t>
            </a:r>
            <a:endParaRPr lang="en-US" sz="1100" dirty="0"/>
          </a:p>
        </p:txBody>
      </p:sp>
      <p:sp>
        <p:nvSpPr>
          <p:cNvPr id="23" name="Text 18"/>
          <p:cNvSpPr/>
          <p:nvPr/>
        </p:nvSpPr>
        <p:spPr>
          <a:xfrm>
            <a:off x="457200" y="6565392"/>
            <a:ext cx="4572000" cy="228600"/>
          </a:xfrm>
          <a:prstGeom prst="rect">
            <a:avLst/>
          </a:prstGeom>
          <a:noFill/>
          <a:ln/>
        </p:spPr>
        <p:txBody>
          <a:bodyPr wrap="square" rtlCol="0" anchor="ctr"/>
          <a:lstStyle/>
          <a:p>
            <a:pPr indent="0" marL="0">
              <a:buNone/>
            </a:pPr>
            <a:r>
              <a:rPr lang="en-US" sz="800" dirty="0">
                <a:solidFill>
                  <a:srgbClr val="8894A0"/>
                </a:solidFill>
                <a:latin typeface="Calibri" pitchFamily="34" charset="0"/>
                <a:ea typeface="Calibri" pitchFamily="34" charset="-122"/>
                <a:cs typeface="Calibri" pitchFamily="34" charset="-120"/>
              </a:rPr>
              <a:t>Meridian Data Solutions</a:t>
            </a:r>
            <a:endParaRPr lang="en-US" sz="800" dirty="0"/>
          </a:p>
        </p:txBody>
      </p:sp>
      <p:sp>
        <p:nvSpPr>
          <p:cNvPr id="24" name="Text 19"/>
          <p:cNvSpPr/>
          <p:nvPr/>
        </p:nvSpPr>
        <p:spPr>
          <a:xfrm>
            <a:off x="8138160" y="6565392"/>
            <a:ext cx="3749040" cy="228600"/>
          </a:xfrm>
          <a:prstGeom prst="rect">
            <a:avLst/>
          </a:prstGeom>
          <a:noFill/>
          <a:ln/>
        </p:spPr>
        <p:txBody>
          <a:bodyPr wrap="square" rtlCol="0" anchor="ctr"/>
          <a:lstStyle/>
          <a:p>
            <a:pPr algn="r" indent="0" marL="0">
              <a:buNone/>
            </a:pPr>
            <a:r>
              <a:rPr lang="en-US" sz="800" dirty="0">
                <a:solidFill>
                  <a:srgbClr val="8894A0"/>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60E1A"/>
        </a:solidFill>
      </p:bgPr>
    </p:bg>
    <p:spTree>
      <p:nvGrpSpPr>
        <p:cNvPr id="1" name=""/>
        <p:cNvGrpSpPr/>
        <p:nvPr/>
      </p:nvGrpSpPr>
      <p:grpSpPr>
        <a:xfrm>
          <a:off x="0" y="0"/>
          <a:ext cx="0" cy="0"/>
          <a:chOff x="0" y="0"/>
          <a:chExt cx="0" cy="0"/>
        </a:xfrm>
      </p:grpSpPr>
      <p:sp>
        <p:nvSpPr>
          <p:cNvPr id="2" name="Shape 0"/>
          <p:cNvSpPr/>
          <p:nvPr/>
        </p:nvSpPr>
        <p:spPr>
          <a:xfrm>
            <a:off x="822960" y="2331720"/>
            <a:ext cx="1097280" cy="82296"/>
          </a:xfrm>
          <a:prstGeom prst="rect">
            <a:avLst/>
          </a:prstGeom>
          <a:solidFill>
            <a:srgbClr val="00B4D8"/>
          </a:solidFill>
          <a:ln/>
        </p:spPr>
      </p:sp>
      <p:sp>
        <p:nvSpPr>
          <p:cNvPr id="3" name="Text 1"/>
          <p:cNvSpPr/>
          <p:nvPr/>
        </p:nvSpPr>
        <p:spPr>
          <a:xfrm>
            <a:off x="822960" y="2651760"/>
            <a:ext cx="10515600" cy="1645920"/>
          </a:xfrm>
          <a:prstGeom prst="rect">
            <a:avLst/>
          </a:prstGeom>
          <a:noFill/>
          <a:ln/>
        </p:spPr>
        <p:txBody>
          <a:bodyPr wrap="square" rtlCol="0" anchor="ctr"/>
          <a:lstStyle/>
          <a:p>
            <a:pPr indent="0" marL="0">
              <a:lnSpc>
                <a:spcPct val="115000"/>
              </a:lnSpc>
              <a:buNone/>
            </a:pPr>
            <a:r>
              <a:rPr lang="en-US" sz="3000" b="1" dirty="0">
                <a:solidFill>
                  <a:srgbClr val="FFFFFF"/>
                </a:solidFill>
                <a:latin typeface="Cambria" pitchFamily="34" charset="0"/>
                <a:ea typeface="Cambria" pitchFamily="34" charset="-122"/>
                <a:cs typeface="Cambria" pitchFamily="34" charset="-120"/>
              </a:rPr>
              <a:t>Three delivery options let Apex choose</a:t>
            </a:r>
            <a:endParaRPr lang="en-US" sz="3000" dirty="0"/>
          </a:p>
          <a:p>
            <a:pPr indent="0" marL="0">
              <a:lnSpc>
                <a:spcPct val="115000"/>
              </a:lnSpc>
              <a:buNone/>
            </a:pPr>
            <a:r>
              <a:rPr lang="en-US" sz="3000" b="1" dirty="0">
                <a:solidFill>
                  <a:srgbClr val="FFFFFF"/>
                </a:solidFill>
                <a:latin typeface="Cambria" pitchFamily="34" charset="0"/>
                <a:ea typeface="Cambria" pitchFamily="34" charset="-122"/>
                <a:cs typeface="Cambria" pitchFamily="34" charset="-120"/>
              </a:rPr>
              <a:t>the scope and investment level that fits</a:t>
            </a:r>
            <a:endParaRPr lang="en-US" sz="3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0515600" cy="64008"/>
          </a:xfrm>
          <a:prstGeom prst="rect">
            <a:avLst/>
          </a:prstGeom>
          <a:solidFill>
            <a:srgbClr val="0A1628"/>
          </a:solidFill>
          <a:ln/>
        </p:spPr>
      </p:sp>
      <p:sp>
        <p:nvSpPr>
          <p:cNvPr id="3" name="Shape 1"/>
          <p:cNvSpPr/>
          <p:nvPr/>
        </p:nvSpPr>
        <p:spPr>
          <a:xfrm>
            <a:off x="10515600" y="0"/>
            <a:ext cx="1673352" cy="64008"/>
          </a:xfrm>
          <a:prstGeom prst="rect">
            <a:avLst/>
          </a:prstGeom>
          <a:solidFill>
            <a:srgbClr val="00B4D8"/>
          </a:solidFill>
          <a:ln/>
        </p:spPr>
      </p:sp>
      <p:sp>
        <p:nvSpPr>
          <p:cNvPr id="4" name="Text 2"/>
          <p:cNvSpPr/>
          <p:nvPr/>
        </p:nvSpPr>
        <p:spPr>
          <a:xfrm>
            <a:off x="457200" y="274320"/>
            <a:ext cx="11247120" cy="777240"/>
          </a:xfrm>
          <a:prstGeom prst="rect">
            <a:avLst/>
          </a:prstGeom>
          <a:noFill/>
          <a:ln/>
        </p:spPr>
        <p:txBody>
          <a:bodyPr wrap="square" rtlCol="0" anchor="ctr"/>
          <a:lstStyle/>
          <a:p>
            <a:pPr indent="0" marL="0">
              <a:buNone/>
            </a:pPr>
            <a:r>
              <a:rPr lang="en-US" sz="2200" b="1" dirty="0">
                <a:solidFill>
                  <a:srgbClr val="0A1628"/>
                </a:solidFill>
                <a:latin typeface="Cambria" pitchFamily="34" charset="0"/>
                <a:ea typeface="Cambria" pitchFamily="34" charset="-122"/>
                <a:cs typeface="Cambria" pitchFamily="34" charset="-120"/>
              </a:rPr>
              <a:t>Every engagement includes these deliverables as standard</a:t>
            </a:r>
            <a:endParaRPr lang="en-US" sz="2200" dirty="0"/>
          </a:p>
        </p:txBody>
      </p:sp>
      <p:sp>
        <p:nvSpPr>
          <p:cNvPr id="5" name="Text 3"/>
          <p:cNvSpPr/>
          <p:nvPr/>
        </p:nvSpPr>
        <p:spPr>
          <a:xfrm>
            <a:off x="457200" y="1188720"/>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6" name="Text 4"/>
          <p:cNvSpPr/>
          <p:nvPr/>
        </p:nvSpPr>
        <p:spPr>
          <a:xfrm>
            <a:off x="804672" y="1188720"/>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Detailed design package:  </a:t>
            </a:r>
            <a:pPr indent="0" marL="0">
              <a:buNone/>
            </a:pPr>
            <a:r>
              <a:rPr lang="en-US" sz="1050" dirty="0">
                <a:solidFill>
                  <a:srgbClr val="444444"/>
                </a:solidFill>
                <a:latin typeface="Calibri" pitchFamily="34" charset="0"/>
                <a:ea typeface="Calibri" pitchFamily="34" charset="-122"/>
                <a:cs typeface="Calibri" pitchFamily="34" charset="-120"/>
              </a:rPr>
              <a:t>Complete civil, structural, MEP and IT construction drawings issued for tender and for construction.</a:t>
            </a:r>
            <a:endParaRPr lang="en-US" sz="1050" dirty="0"/>
          </a:p>
        </p:txBody>
      </p:sp>
      <p:sp>
        <p:nvSpPr>
          <p:cNvPr id="7" name="Text 5"/>
          <p:cNvSpPr/>
          <p:nvPr/>
        </p:nvSpPr>
        <p:spPr>
          <a:xfrm>
            <a:off x="457200" y="2176272"/>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8" name="Text 6"/>
          <p:cNvSpPr/>
          <p:nvPr/>
        </p:nvSpPr>
        <p:spPr>
          <a:xfrm>
            <a:off x="804672" y="2176272"/>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Tier IV design certification:  </a:t>
            </a:r>
            <a:pPr indent="0" marL="0">
              <a:buNone/>
            </a:pPr>
            <a:r>
              <a:rPr lang="en-US" sz="1050" dirty="0">
                <a:solidFill>
                  <a:srgbClr val="444444"/>
                </a:solidFill>
                <a:latin typeface="Calibri" pitchFamily="34" charset="0"/>
                <a:ea typeface="Calibri" pitchFamily="34" charset="-122"/>
                <a:cs typeface="Calibri" pitchFamily="34" charset="-120"/>
              </a:rPr>
              <a:t>Uptime Institute Tier IV Design Documents submission and certification process managed by Meridian.</a:t>
            </a:r>
            <a:endParaRPr lang="en-US" sz="1050" dirty="0"/>
          </a:p>
        </p:txBody>
      </p:sp>
      <p:sp>
        <p:nvSpPr>
          <p:cNvPr id="9" name="Text 7"/>
          <p:cNvSpPr/>
          <p:nvPr/>
        </p:nvSpPr>
        <p:spPr>
          <a:xfrm>
            <a:off x="457200" y="3163824"/>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10" name="Text 8"/>
          <p:cNvSpPr/>
          <p:nvPr/>
        </p:nvSpPr>
        <p:spPr>
          <a:xfrm>
            <a:off x="804672" y="3163824"/>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Commissioning protocols:  </a:t>
            </a:r>
            <a:pPr indent="0" marL="0">
              <a:buNone/>
            </a:pPr>
            <a:r>
              <a:rPr lang="en-US" sz="1050" dirty="0">
                <a:solidFill>
                  <a:srgbClr val="444444"/>
                </a:solidFill>
                <a:latin typeface="Calibri" pitchFamily="34" charset="0"/>
                <a:ea typeface="Calibri" pitchFamily="34" charset="-122"/>
                <a:cs typeface="Calibri" pitchFamily="34" charset="-120"/>
              </a:rPr>
              <a:t>Full IST scripts, integrated systems testing, and phased handover documentation.</a:t>
            </a:r>
            <a:endParaRPr lang="en-US" sz="1050" dirty="0"/>
          </a:p>
        </p:txBody>
      </p:sp>
      <p:sp>
        <p:nvSpPr>
          <p:cNvPr id="11" name="Text 9"/>
          <p:cNvSpPr/>
          <p:nvPr/>
        </p:nvSpPr>
        <p:spPr>
          <a:xfrm>
            <a:off x="457200" y="4151376"/>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12" name="Text 10"/>
          <p:cNvSpPr/>
          <p:nvPr/>
        </p:nvSpPr>
        <p:spPr>
          <a:xfrm>
            <a:off x="804672" y="4151376"/>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GCC Green Standard audit:  </a:t>
            </a:r>
            <a:pPr indent="0" marL="0">
              <a:buNone/>
            </a:pPr>
            <a:r>
              <a:rPr lang="en-US" sz="1050" dirty="0">
                <a:solidFill>
                  <a:srgbClr val="444444"/>
                </a:solidFill>
                <a:latin typeface="Calibri" pitchFamily="34" charset="0"/>
                <a:ea typeface="Calibri" pitchFamily="34" charset="-122"/>
                <a:cs typeface="Calibri" pitchFamily="34" charset="-120"/>
              </a:rPr>
              <a:t>Independent sustainability audit against the GCC Green Data Centre Standard at practical completion.</a:t>
            </a:r>
            <a:endParaRPr lang="en-US" sz="1050" dirty="0"/>
          </a:p>
        </p:txBody>
      </p:sp>
      <p:sp>
        <p:nvSpPr>
          <p:cNvPr id="13" name="Text 11"/>
          <p:cNvSpPr/>
          <p:nvPr/>
        </p:nvSpPr>
        <p:spPr>
          <a:xfrm>
            <a:off x="457200" y="5138928"/>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14" name="Text 12"/>
          <p:cNvSpPr/>
          <p:nvPr/>
        </p:nvSpPr>
        <p:spPr>
          <a:xfrm>
            <a:off x="804672" y="5138928"/>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O&amp;M manuals:  </a:t>
            </a:r>
            <a:pPr indent="0" marL="0">
              <a:buNone/>
            </a:pPr>
            <a:r>
              <a:rPr lang="en-US" sz="1050" dirty="0">
                <a:solidFill>
                  <a:srgbClr val="444444"/>
                </a:solidFill>
                <a:latin typeface="Calibri" pitchFamily="34" charset="0"/>
                <a:ea typeface="Calibri" pitchFamily="34" charset="-122"/>
                <a:cs typeface="Calibri" pitchFamily="34" charset="-120"/>
              </a:rPr>
              <a:t>Branded facility operations and maintenance manuals for every building system, in English and Arabic.</a:t>
            </a:r>
            <a:endParaRPr lang="en-US" sz="1050" dirty="0"/>
          </a:p>
        </p:txBody>
      </p:sp>
      <p:sp>
        <p:nvSpPr>
          <p:cNvPr id="15" name="Text 13"/>
          <p:cNvSpPr/>
          <p:nvPr/>
        </p:nvSpPr>
        <p:spPr>
          <a:xfrm>
            <a:off x="6309360" y="1188720"/>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16" name="Text 14"/>
          <p:cNvSpPr/>
          <p:nvPr/>
        </p:nvSpPr>
        <p:spPr>
          <a:xfrm>
            <a:off x="6656832" y="1188720"/>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Spare parts inventory:  </a:t>
            </a:r>
            <a:pPr indent="0" marL="0">
              <a:buNone/>
            </a:pPr>
            <a:r>
              <a:rPr lang="en-US" sz="1050" dirty="0">
                <a:solidFill>
                  <a:srgbClr val="444444"/>
                </a:solidFill>
                <a:latin typeface="Calibri" pitchFamily="34" charset="0"/>
                <a:ea typeface="Calibri" pitchFamily="34" charset="-122"/>
                <a:cs typeface="Calibri" pitchFamily="34" charset="-120"/>
              </a:rPr>
              <a:t>Two-year critical spare parts inventory specified, procured, and warehoused on site at handover.</a:t>
            </a:r>
            <a:endParaRPr lang="en-US" sz="1050" dirty="0"/>
          </a:p>
        </p:txBody>
      </p:sp>
      <p:sp>
        <p:nvSpPr>
          <p:cNvPr id="17" name="Text 15"/>
          <p:cNvSpPr/>
          <p:nvPr/>
        </p:nvSpPr>
        <p:spPr>
          <a:xfrm>
            <a:off x="6309360" y="2176272"/>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18" name="Text 16"/>
          <p:cNvSpPr/>
          <p:nvPr/>
        </p:nvSpPr>
        <p:spPr>
          <a:xfrm>
            <a:off x="6656832" y="2176272"/>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Staff training programme:  </a:t>
            </a:r>
            <a:pPr indent="0" marL="0">
              <a:buNone/>
            </a:pPr>
            <a:r>
              <a:rPr lang="en-US" sz="1050" dirty="0">
                <a:solidFill>
                  <a:srgbClr val="444444"/>
                </a:solidFill>
                <a:latin typeface="Calibri" pitchFamily="34" charset="0"/>
                <a:ea typeface="Calibri" pitchFamily="34" charset="-122"/>
                <a:cs typeface="Calibri" pitchFamily="34" charset="-120"/>
              </a:rPr>
              <a:t>Four-week hands-on training programme for Apex's facility operations team before go-live.</a:t>
            </a:r>
            <a:endParaRPr lang="en-US" sz="1050" dirty="0"/>
          </a:p>
        </p:txBody>
      </p:sp>
      <p:sp>
        <p:nvSpPr>
          <p:cNvPr id="19" name="Text 17"/>
          <p:cNvSpPr/>
          <p:nvPr/>
        </p:nvSpPr>
        <p:spPr>
          <a:xfrm>
            <a:off x="6309360" y="3163824"/>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20" name="Text 18"/>
          <p:cNvSpPr/>
          <p:nvPr/>
        </p:nvSpPr>
        <p:spPr>
          <a:xfrm>
            <a:off x="6656832" y="3163824"/>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24/7 NOC (managed services):  </a:t>
            </a:r>
            <a:pPr indent="0" marL="0">
              <a:buNone/>
            </a:pPr>
            <a:r>
              <a:rPr lang="en-US" sz="1050" dirty="0">
                <a:solidFill>
                  <a:srgbClr val="444444"/>
                </a:solidFill>
                <a:latin typeface="Calibri" pitchFamily="34" charset="0"/>
                <a:ea typeface="Calibri" pitchFamily="34" charset="-122"/>
                <a:cs typeface="Calibri" pitchFamily="34" charset="-120"/>
              </a:rPr>
              <a:t>Network Operations Centre staffed around the clock with Meridian engineers for the contract term.</a:t>
            </a:r>
            <a:endParaRPr lang="en-US" sz="1050" dirty="0"/>
          </a:p>
        </p:txBody>
      </p:sp>
      <p:sp>
        <p:nvSpPr>
          <p:cNvPr id="21" name="Text 19"/>
          <p:cNvSpPr/>
          <p:nvPr/>
        </p:nvSpPr>
        <p:spPr>
          <a:xfrm>
            <a:off x="6309360" y="4151376"/>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22" name="Text 20"/>
          <p:cNvSpPr/>
          <p:nvPr/>
        </p:nvSpPr>
        <p:spPr>
          <a:xfrm>
            <a:off x="6656832" y="4151376"/>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Quarterly business reviews:  </a:t>
            </a:r>
            <a:pPr indent="0" marL="0">
              <a:buNone/>
            </a:pPr>
            <a:r>
              <a:rPr lang="en-US" sz="1050" dirty="0">
                <a:solidFill>
                  <a:srgbClr val="444444"/>
                </a:solidFill>
                <a:latin typeface="Calibri" pitchFamily="34" charset="0"/>
                <a:ea typeface="Calibri" pitchFamily="34" charset="-122"/>
                <a:cs typeface="Calibri" pitchFamily="34" charset="-120"/>
              </a:rPr>
              <a:t>Executive QBR deck covering uptime, PUE trends, incident reports, and forward maintenance schedule.</a:t>
            </a:r>
            <a:endParaRPr lang="en-US" sz="1050" dirty="0"/>
          </a:p>
        </p:txBody>
      </p:sp>
      <p:sp>
        <p:nvSpPr>
          <p:cNvPr id="23" name="Text 21"/>
          <p:cNvSpPr/>
          <p:nvPr/>
        </p:nvSpPr>
        <p:spPr>
          <a:xfrm>
            <a:off x="6309360" y="5138928"/>
            <a:ext cx="320040" cy="347472"/>
          </a:xfrm>
          <a:prstGeom prst="rect">
            <a:avLst/>
          </a:prstGeom>
          <a:noFill/>
          <a:ln/>
        </p:spPr>
        <p:txBody>
          <a:bodyPr wrap="square" lIns="0" tIns="0" rIns="0" bIns="0" rtlCol="0" anchor="ctr"/>
          <a:lstStyle/>
          <a:p>
            <a:pPr indent="0" marL="0">
              <a:buNone/>
            </a:pPr>
            <a:r>
              <a:rPr lang="en-US" sz="1300" b="1" dirty="0">
                <a:solidFill>
                  <a:srgbClr val="00B4D8"/>
                </a:solidFill>
                <a:latin typeface="Calibri" pitchFamily="34" charset="0"/>
                <a:ea typeface="Calibri" pitchFamily="34" charset="-122"/>
                <a:cs typeface="Calibri" pitchFamily="34" charset="-120"/>
              </a:rPr>
              <a:t>✓</a:t>
            </a:r>
            <a:endParaRPr lang="en-US" sz="1300" dirty="0"/>
          </a:p>
        </p:txBody>
      </p:sp>
      <p:sp>
        <p:nvSpPr>
          <p:cNvPr id="24" name="Text 22"/>
          <p:cNvSpPr/>
          <p:nvPr/>
        </p:nvSpPr>
        <p:spPr>
          <a:xfrm>
            <a:off x="6656832" y="5138928"/>
            <a:ext cx="5212080" cy="932688"/>
          </a:xfrm>
          <a:prstGeom prst="rect">
            <a:avLst/>
          </a:prstGeom>
          <a:noFill/>
          <a:ln/>
        </p:spPr>
        <p:txBody>
          <a:bodyPr wrap="square" lIns="0" tIns="0" rIns="0" bIns="0" rtlCol="0" anchor="t"/>
          <a:lstStyle/>
          <a:p>
            <a:pPr indent="0" marL="0">
              <a:buNone/>
            </a:pPr>
            <a:r>
              <a:rPr lang="en-US" sz="1050" b="1" dirty="0">
                <a:solidFill>
                  <a:srgbClr val="1A1A2A"/>
                </a:solidFill>
                <a:latin typeface="Calibri" pitchFamily="34" charset="0"/>
                <a:ea typeface="Calibri" pitchFamily="34" charset="-122"/>
                <a:cs typeface="Calibri" pitchFamily="34" charset="-120"/>
              </a:rPr>
              <a:t>Insurance coordination:  </a:t>
            </a:r>
            <a:pPr indent="0" marL="0">
              <a:buNone/>
            </a:pPr>
            <a:r>
              <a:rPr lang="en-US" sz="1050" dirty="0">
                <a:solidFill>
                  <a:srgbClr val="444444"/>
                </a:solidFill>
                <a:latin typeface="Calibri" pitchFamily="34" charset="0"/>
                <a:ea typeface="Calibri" pitchFamily="34" charset="-122"/>
                <a:cs typeface="Calibri" pitchFamily="34" charset="-120"/>
              </a:rPr>
              <a:t>Full coordination with Apex's insurers including risk assessments, certification schedules, and site access.</a:t>
            </a:r>
            <a:endParaRPr lang="en-US" sz="1050" dirty="0"/>
          </a:p>
        </p:txBody>
      </p:sp>
      <p:sp>
        <p:nvSpPr>
          <p:cNvPr id="25" name="Text 23"/>
          <p:cNvSpPr/>
          <p:nvPr/>
        </p:nvSpPr>
        <p:spPr>
          <a:xfrm>
            <a:off x="457200" y="6565392"/>
            <a:ext cx="4572000" cy="228600"/>
          </a:xfrm>
          <a:prstGeom prst="rect">
            <a:avLst/>
          </a:prstGeom>
          <a:noFill/>
          <a:ln/>
        </p:spPr>
        <p:txBody>
          <a:bodyPr wrap="square" rtlCol="0" anchor="ctr"/>
          <a:lstStyle/>
          <a:p>
            <a:pPr indent="0" marL="0">
              <a:buNone/>
            </a:pPr>
            <a:r>
              <a:rPr lang="en-US" sz="800" dirty="0">
                <a:solidFill>
                  <a:srgbClr val="8894A0"/>
                </a:solidFill>
                <a:latin typeface="Calibri" pitchFamily="34" charset="0"/>
                <a:ea typeface="Calibri" pitchFamily="34" charset="-122"/>
                <a:cs typeface="Calibri" pitchFamily="34" charset="-120"/>
              </a:rPr>
              <a:t>Meridian Data Solutions</a:t>
            </a:r>
            <a:endParaRPr lang="en-US" sz="800" dirty="0"/>
          </a:p>
        </p:txBody>
      </p:sp>
      <p:sp>
        <p:nvSpPr>
          <p:cNvPr id="26" name="Text 24"/>
          <p:cNvSpPr/>
          <p:nvPr/>
        </p:nvSpPr>
        <p:spPr>
          <a:xfrm>
            <a:off x="8138160" y="6565392"/>
            <a:ext cx="3749040" cy="228600"/>
          </a:xfrm>
          <a:prstGeom prst="rect">
            <a:avLst/>
          </a:prstGeom>
          <a:noFill/>
          <a:ln/>
        </p:spPr>
        <p:txBody>
          <a:bodyPr wrap="square" rtlCol="0" anchor="ctr"/>
          <a:lstStyle/>
          <a:p>
            <a:pPr algn="r" indent="0" marL="0">
              <a:buNone/>
            </a:pPr>
            <a:r>
              <a:rPr lang="en-US" sz="800" dirty="0">
                <a:solidFill>
                  <a:srgbClr val="8894A0"/>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0515600" cy="64008"/>
          </a:xfrm>
          <a:prstGeom prst="rect">
            <a:avLst/>
          </a:prstGeom>
          <a:solidFill>
            <a:srgbClr val="0A1628"/>
          </a:solidFill>
          <a:ln/>
        </p:spPr>
      </p:sp>
      <p:sp>
        <p:nvSpPr>
          <p:cNvPr id="3" name="Shape 1"/>
          <p:cNvSpPr/>
          <p:nvPr/>
        </p:nvSpPr>
        <p:spPr>
          <a:xfrm>
            <a:off x="10515600" y="0"/>
            <a:ext cx="1673352" cy="64008"/>
          </a:xfrm>
          <a:prstGeom prst="rect">
            <a:avLst/>
          </a:prstGeom>
          <a:solidFill>
            <a:srgbClr val="00B4D8"/>
          </a:solidFill>
          <a:ln/>
        </p:spPr>
      </p:sp>
      <p:sp>
        <p:nvSpPr>
          <p:cNvPr id="4" name="Text 2"/>
          <p:cNvSpPr/>
          <p:nvPr/>
        </p:nvSpPr>
        <p:spPr>
          <a:xfrm>
            <a:off x="457200" y="274320"/>
            <a:ext cx="11247120" cy="777240"/>
          </a:xfrm>
          <a:prstGeom prst="rect">
            <a:avLst/>
          </a:prstGeom>
          <a:noFill/>
          <a:ln/>
        </p:spPr>
        <p:txBody>
          <a:bodyPr wrap="square" rtlCol="0" anchor="ctr"/>
          <a:lstStyle/>
          <a:p>
            <a:pPr indent="0" marL="0">
              <a:buNone/>
            </a:pPr>
            <a:r>
              <a:rPr lang="en-US" sz="2200" b="1" dirty="0">
                <a:solidFill>
                  <a:srgbClr val="0A1628"/>
                </a:solidFill>
                <a:latin typeface="Cambria" pitchFamily="34" charset="0"/>
                <a:ea typeface="Cambria" pitchFamily="34" charset="-122"/>
                <a:cs typeface="Cambria" pitchFamily="34" charset="-120"/>
              </a:rPr>
              <a:t>Three options — each a real engagement Meridian would deliver</a:t>
            </a:r>
            <a:endParaRPr lang="en-US" sz="2200" dirty="0"/>
          </a:p>
        </p:txBody>
      </p:sp>
      <p:sp>
        <p:nvSpPr>
          <p:cNvPr id="5" name="Shape 3"/>
          <p:cNvSpPr/>
          <p:nvPr/>
        </p:nvSpPr>
        <p:spPr>
          <a:xfrm>
            <a:off x="457200" y="1188720"/>
            <a:ext cx="3566160" cy="4937760"/>
          </a:xfrm>
          <a:prstGeom prst="roundRect">
            <a:avLst>
              <a:gd name="adj" fmla="val 2051"/>
            </a:avLst>
          </a:prstGeom>
          <a:solidFill>
            <a:srgbClr val="E8F7FB"/>
          </a:solidFill>
          <a:ln/>
          <a:effectLst>
            <a:outerShdw sx="100000" sy="100000" kx="0" ky="0" algn="bl" rotWithShape="0" blurRad="38100" dist="12700" dir="5400000">
              <a:srgbClr val="000000">
                <a:alpha val="15000"/>
              </a:srgbClr>
            </a:outerShdw>
          </a:effectLst>
        </p:spPr>
      </p:sp>
      <p:sp>
        <p:nvSpPr>
          <p:cNvPr id="6" name="Shape 4"/>
          <p:cNvSpPr/>
          <p:nvPr/>
        </p:nvSpPr>
        <p:spPr>
          <a:xfrm>
            <a:off x="457200" y="1188720"/>
            <a:ext cx="3566160" cy="594360"/>
          </a:xfrm>
          <a:prstGeom prst="roundRect">
            <a:avLst>
              <a:gd name="adj" fmla="val 12308"/>
            </a:avLst>
          </a:prstGeom>
          <a:solidFill>
            <a:srgbClr val="0A1628"/>
          </a:solidFill>
          <a:ln/>
        </p:spPr>
      </p:sp>
      <p:sp>
        <p:nvSpPr>
          <p:cNvPr id="7" name="Text 5"/>
          <p:cNvSpPr/>
          <p:nvPr/>
        </p:nvSpPr>
        <p:spPr>
          <a:xfrm>
            <a:off x="548640" y="1225296"/>
            <a:ext cx="3383280" cy="530352"/>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Essential</a:t>
            </a:r>
            <a:endParaRPr lang="en-US" sz="1400" dirty="0"/>
          </a:p>
        </p:txBody>
      </p:sp>
      <p:sp>
        <p:nvSpPr>
          <p:cNvPr id="8" name="Text 6"/>
          <p:cNvSpPr/>
          <p:nvPr/>
        </p:nvSpPr>
        <p:spPr>
          <a:xfrm>
            <a:off x="548640" y="1920240"/>
            <a:ext cx="3383280" cy="640080"/>
          </a:xfrm>
          <a:prstGeom prst="rect">
            <a:avLst/>
          </a:prstGeom>
          <a:noFill/>
          <a:ln/>
        </p:spPr>
        <p:txBody>
          <a:bodyPr wrap="square" lIns="0" tIns="0" rIns="0" bIns="0" rtlCol="0" anchor="ctr"/>
          <a:lstStyle/>
          <a:p>
            <a:pPr algn="ctr" indent="0" marL="0">
              <a:buNone/>
            </a:pPr>
            <a:r>
              <a:rPr lang="en-US" sz="2800" b="1" dirty="0">
                <a:solidFill>
                  <a:srgbClr val="0A1628"/>
                </a:solidFill>
                <a:latin typeface="Cambria" pitchFamily="34" charset="0"/>
                <a:ea typeface="Cambria" pitchFamily="34" charset="-122"/>
                <a:cs typeface="Cambria" pitchFamily="34" charset="-120"/>
              </a:rPr>
              <a:t>$62M</a:t>
            </a:r>
            <a:endParaRPr lang="en-US" sz="2800" dirty="0"/>
          </a:p>
        </p:txBody>
      </p:sp>
      <p:sp>
        <p:nvSpPr>
          <p:cNvPr id="9" name="Text 7"/>
          <p:cNvSpPr/>
          <p:nvPr/>
        </p:nvSpPr>
        <p:spPr>
          <a:xfrm>
            <a:off x="640080" y="2651760"/>
            <a:ext cx="3200400" cy="3291840"/>
          </a:xfrm>
          <a:prstGeom prst="rect">
            <a:avLst/>
          </a:prstGeom>
          <a:noFill/>
          <a:ln/>
        </p:spPr>
        <p:txBody>
          <a:bodyPr wrap="square" lIns="0" tIns="0" rIns="0" bIns="0" rtlCol="0" anchor="t"/>
          <a:lstStyle/>
          <a:p>
            <a:pPr indent="0" marL="0">
              <a:buNone/>
            </a:pPr>
            <a:r>
              <a:rPr lang="en-US" sz="1050" dirty="0">
                <a:solidFill>
                  <a:srgbClr val="1A1A2A"/>
                </a:solidFill>
                <a:latin typeface="Calibri" pitchFamily="34" charset="0"/>
                <a:ea typeface="Calibri" pitchFamily="34" charset="-122"/>
                <a:cs typeface="Calibri" pitchFamily="34" charset="-120"/>
              </a:rPr>
              <a:t>✓  Full 50MW civil &amp; MEP build</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Tier IV design certification</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Commissioning &amp; handover</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O&amp;M manuals (EN/AR)</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Spare parts inventory</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12-month defects warranty</a:t>
            </a:r>
            <a:endParaRPr lang="en-US" sz="1050" dirty="0"/>
          </a:p>
        </p:txBody>
      </p:sp>
      <p:sp>
        <p:nvSpPr>
          <p:cNvPr id="10" name="Shape 8"/>
          <p:cNvSpPr/>
          <p:nvPr/>
        </p:nvSpPr>
        <p:spPr>
          <a:xfrm>
            <a:off x="4389120" y="1188720"/>
            <a:ext cx="3566160" cy="4937760"/>
          </a:xfrm>
          <a:prstGeom prst="roundRect">
            <a:avLst>
              <a:gd name="adj" fmla="val 2051"/>
            </a:avLst>
          </a:prstGeom>
          <a:solidFill>
            <a:srgbClr val="E8F7FB"/>
          </a:solidFill>
          <a:ln/>
          <a:effectLst>
            <a:outerShdw sx="100000" sy="100000" kx="0" ky="0" algn="bl" rotWithShape="0" blurRad="38100" dist="12700" dir="5400000">
              <a:srgbClr val="000000">
                <a:alpha val="15000"/>
              </a:srgbClr>
            </a:outerShdw>
          </a:effectLst>
        </p:spPr>
      </p:sp>
      <p:sp>
        <p:nvSpPr>
          <p:cNvPr id="11" name="Shape 9"/>
          <p:cNvSpPr/>
          <p:nvPr/>
        </p:nvSpPr>
        <p:spPr>
          <a:xfrm>
            <a:off x="4389120" y="1188720"/>
            <a:ext cx="3566160" cy="594360"/>
          </a:xfrm>
          <a:prstGeom prst="roundRect">
            <a:avLst>
              <a:gd name="adj" fmla="val 12308"/>
            </a:avLst>
          </a:prstGeom>
          <a:solidFill>
            <a:srgbClr val="0A1628"/>
          </a:solidFill>
          <a:ln/>
        </p:spPr>
      </p:sp>
      <p:sp>
        <p:nvSpPr>
          <p:cNvPr id="12" name="Text 10"/>
          <p:cNvSpPr/>
          <p:nvPr/>
        </p:nvSpPr>
        <p:spPr>
          <a:xfrm>
            <a:off x="4480560" y="1225296"/>
            <a:ext cx="3383280" cy="530352"/>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Enhanced</a:t>
            </a:r>
            <a:endParaRPr lang="en-US" sz="1400" dirty="0"/>
          </a:p>
        </p:txBody>
      </p:sp>
      <p:sp>
        <p:nvSpPr>
          <p:cNvPr id="13" name="Text 11"/>
          <p:cNvSpPr/>
          <p:nvPr/>
        </p:nvSpPr>
        <p:spPr>
          <a:xfrm>
            <a:off x="4480560" y="1920240"/>
            <a:ext cx="3383280" cy="640080"/>
          </a:xfrm>
          <a:prstGeom prst="rect">
            <a:avLst/>
          </a:prstGeom>
          <a:noFill/>
          <a:ln/>
        </p:spPr>
        <p:txBody>
          <a:bodyPr wrap="square" lIns="0" tIns="0" rIns="0" bIns="0" rtlCol="0" anchor="ctr"/>
          <a:lstStyle/>
          <a:p>
            <a:pPr algn="ctr" indent="0" marL="0">
              <a:buNone/>
            </a:pPr>
            <a:r>
              <a:rPr lang="en-US" sz="2800" b="1" dirty="0">
                <a:solidFill>
                  <a:srgbClr val="0A1628"/>
                </a:solidFill>
                <a:latin typeface="Cambria" pitchFamily="34" charset="0"/>
                <a:ea typeface="Cambria" pitchFamily="34" charset="-122"/>
                <a:cs typeface="Cambria" pitchFamily="34" charset="-120"/>
              </a:rPr>
              <a:t>$78M</a:t>
            </a:r>
            <a:endParaRPr lang="en-US" sz="2800" dirty="0"/>
          </a:p>
        </p:txBody>
      </p:sp>
      <p:sp>
        <p:nvSpPr>
          <p:cNvPr id="14" name="Text 12"/>
          <p:cNvSpPr/>
          <p:nvPr/>
        </p:nvSpPr>
        <p:spPr>
          <a:xfrm>
            <a:off x="4572000" y="2651760"/>
            <a:ext cx="3200400" cy="3291840"/>
          </a:xfrm>
          <a:prstGeom prst="rect">
            <a:avLst/>
          </a:prstGeom>
          <a:noFill/>
          <a:ln/>
        </p:spPr>
        <p:txBody>
          <a:bodyPr wrap="square" lIns="0" tIns="0" rIns="0" bIns="0" rtlCol="0" anchor="t"/>
          <a:lstStyle/>
          <a:p>
            <a:pPr indent="0" marL="0">
              <a:buNone/>
            </a:pPr>
            <a:r>
              <a:rPr lang="en-US" sz="1050" dirty="0">
                <a:solidFill>
                  <a:srgbClr val="1A1A2A"/>
                </a:solidFill>
                <a:latin typeface="Calibri" pitchFamily="34" charset="0"/>
                <a:ea typeface="Calibri" pitchFamily="34" charset="-122"/>
                <a:cs typeface="Calibri" pitchFamily="34" charset="-120"/>
              </a:rPr>
              <a:t>✓  Everything in Essential, plus:</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Hybrid cooling system (PUE ≤ 1.25)</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GCC Green Standard audit</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5MW rooftop solar canopy</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Staff training programme</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3-year managed operations</a:t>
            </a:r>
            <a:endParaRPr lang="en-US" sz="1050" dirty="0"/>
          </a:p>
        </p:txBody>
      </p:sp>
      <p:sp>
        <p:nvSpPr>
          <p:cNvPr id="15" name="Shape 13"/>
          <p:cNvSpPr/>
          <p:nvPr/>
        </p:nvSpPr>
        <p:spPr>
          <a:xfrm>
            <a:off x="8321040" y="1188720"/>
            <a:ext cx="3566160" cy="4937760"/>
          </a:xfrm>
          <a:prstGeom prst="roundRect">
            <a:avLst>
              <a:gd name="adj" fmla="val 2051"/>
            </a:avLst>
          </a:prstGeom>
          <a:solidFill>
            <a:srgbClr val="D1EFF7"/>
          </a:solidFill>
          <a:ln/>
          <a:effectLst>
            <a:outerShdw sx="100000" sy="100000" kx="0" ky="0" algn="bl" rotWithShape="0" blurRad="38100" dist="12700" dir="5400000">
              <a:srgbClr val="000000">
                <a:alpha val="15000"/>
              </a:srgbClr>
            </a:outerShdw>
          </a:effectLst>
        </p:spPr>
      </p:sp>
      <p:sp>
        <p:nvSpPr>
          <p:cNvPr id="16" name="Shape 14"/>
          <p:cNvSpPr/>
          <p:nvPr/>
        </p:nvSpPr>
        <p:spPr>
          <a:xfrm>
            <a:off x="8321040" y="1188720"/>
            <a:ext cx="3566160" cy="594360"/>
          </a:xfrm>
          <a:prstGeom prst="roundRect">
            <a:avLst>
              <a:gd name="adj" fmla="val 12308"/>
            </a:avLst>
          </a:prstGeom>
          <a:solidFill>
            <a:srgbClr val="00B4D8"/>
          </a:solidFill>
          <a:ln/>
        </p:spPr>
      </p:sp>
      <p:sp>
        <p:nvSpPr>
          <p:cNvPr id="17" name="Text 15"/>
          <p:cNvSpPr/>
          <p:nvPr/>
        </p:nvSpPr>
        <p:spPr>
          <a:xfrm>
            <a:off x="8412480" y="1225296"/>
            <a:ext cx="3383280" cy="530352"/>
          </a:xfrm>
          <a:prstGeom prst="rect">
            <a:avLst/>
          </a:prstGeom>
          <a:noFill/>
          <a:ln/>
        </p:spPr>
        <p:txBody>
          <a:bodyPr wrap="square" lIns="0" tIns="0" rIns="0" bIns="0" rtlCol="0" anchor="ctr"/>
          <a:lstStyle/>
          <a:p>
            <a:pPr algn="ctr" indent="0" marL="0">
              <a:buNone/>
            </a:pPr>
            <a:r>
              <a:rPr lang="en-US" sz="1400" b="1" dirty="0">
                <a:solidFill>
                  <a:srgbClr val="0A1628"/>
                </a:solidFill>
                <a:latin typeface="Calibri" pitchFamily="34" charset="0"/>
                <a:ea typeface="Calibri" pitchFamily="34" charset="-122"/>
                <a:cs typeface="Calibri" pitchFamily="34" charset="-120"/>
              </a:rPr>
              <a:t>Premium</a:t>
            </a:r>
            <a:endParaRPr lang="en-US" sz="1400" dirty="0"/>
          </a:p>
        </p:txBody>
      </p:sp>
      <p:sp>
        <p:nvSpPr>
          <p:cNvPr id="18" name="Text 16"/>
          <p:cNvSpPr/>
          <p:nvPr/>
        </p:nvSpPr>
        <p:spPr>
          <a:xfrm>
            <a:off x="8412480" y="1920240"/>
            <a:ext cx="3383280" cy="640080"/>
          </a:xfrm>
          <a:prstGeom prst="rect">
            <a:avLst/>
          </a:prstGeom>
          <a:noFill/>
          <a:ln/>
        </p:spPr>
        <p:txBody>
          <a:bodyPr wrap="square" lIns="0" tIns="0" rIns="0" bIns="0" rtlCol="0" anchor="ctr"/>
          <a:lstStyle/>
          <a:p>
            <a:pPr algn="ctr" indent="0" marL="0">
              <a:buNone/>
            </a:pPr>
            <a:r>
              <a:rPr lang="en-US" sz="2800" b="1" dirty="0">
                <a:solidFill>
                  <a:srgbClr val="0A1628"/>
                </a:solidFill>
                <a:latin typeface="Cambria" pitchFamily="34" charset="0"/>
                <a:ea typeface="Cambria" pitchFamily="34" charset="-122"/>
                <a:cs typeface="Cambria" pitchFamily="34" charset="-120"/>
              </a:rPr>
              <a:t>$95M</a:t>
            </a:r>
            <a:endParaRPr lang="en-US" sz="2800" dirty="0"/>
          </a:p>
        </p:txBody>
      </p:sp>
      <p:sp>
        <p:nvSpPr>
          <p:cNvPr id="19" name="Text 17"/>
          <p:cNvSpPr/>
          <p:nvPr/>
        </p:nvSpPr>
        <p:spPr>
          <a:xfrm>
            <a:off x="8503920" y="2651760"/>
            <a:ext cx="3200400" cy="3291840"/>
          </a:xfrm>
          <a:prstGeom prst="rect">
            <a:avLst/>
          </a:prstGeom>
          <a:noFill/>
          <a:ln/>
        </p:spPr>
        <p:txBody>
          <a:bodyPr wrap="square" lIns="0" tIns="0" rIns="0" bIns="0" rtlCol="0" anchor="t"/>
          <a:lstStyle/>
          <a:p>
            <a:pPr indent="0" marL="0">
              <a:buNone/>
            </a:pPr>
            <a:r>
              <a:rPr lang="en-US" sz="1050" dirty="0">
                <a:solidFill>
                  <a:srgbClr val="1A1A2A"/>
                </a:solidFill>
                <a:latin typeface="Calibri" pitchFamily="34" charset="0"/>
                <a:ea typeface="Calibri" pitchFamily="34" charset="-122"/>
                <a:cs typeface="Calibri" pitchFamily="34" charset="-120"/>
              </a:rPr>
              <a:t>✓  Everything in Enhanced, plus:</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Rear-door liquid cooling all halls</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Heat recovery integration</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Insurance coordination</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5-year managed operations</a:t>
            </a:r>
            <a:endParaRPr lang="en-US" sz="1050" dirty="0"/>
          </a:p>
          <a:p>
            <a:pPr indent="0" marL="0">
              <a:buNone/>
            </a:pPr>
            <a:r>
              <a:rPr lang="en-US" sz="1050" dirty="0">
                <a:solidFill>
                  <a:srgbClr val="1A1A2A"/>
                </a:solidFill>
                <a:latin typeface="Calibri" pitchFamily="34" charset="0"/>
                <a:ea typeface="Calibri" pitchFamily="34" charset="-122"/>
                <a:cs typeface="Calibri" pitchFamily="34" charset="-120"/>
              </a:rPr>
              <a:t>✓  Quarterly business reviews</a:t>
            </a:r>
            <a:endParaRPr lang="en-US" sz="1050" dirty="0"/>
          </a:p>
        </p:txBody>
      </p:sp>
      <p:sp>
        <p:nvSpPr>
          <p:cNvPr id="20" name="Text 18"/>
          <p:cNvSpPr/>
          <p:nvPr/>
        </p:nvSpPr>
        <p:spPr>
          <a:xfrm>
            <a:off x="457200" y="6217920"/>
            <a:ext cx="11247120" cy="274320"/>
          </a:xfrm>
          <a:prstGeom prst="rect">
            <a:avLst/>
          </a:prstGeom>
          <a:noFill/>
          <a:ln/>
        </p:spPr>
        <p:txBody>
          <a:bodyPr wrap="square" rtlCol="0" anchor="ctr"/>
          <a:lstStyle/>
          <a:p>
            <a:pPr indent="0" marL="0">
              <a:buNone/>
            </a:pPr>
            <a:r>
              <a:rPr lang="en-US" sz="900" i="1" dirty="0">
                <a:solidFill>
                  <a:srgbClr val="8894A0"/>
                </a:solidFill>
                <a:latin typeface="Calibri" pitchFamily="34" charset="0"/>
                <a:ea typeface="Calibri" pitchFamily="34" charset="-122"/>
                <a:cs typeface="Calibri" pitchFamily="34" charset="-120"/>
              </a:rPr>
              <a:t>* All prices exclude travel and accommodation for international specialists. VAT where applicable.</a:t>
            </a:r>
            <a:endParaRPr lang="en-US" sz="900" dirty="0"/>
          </a:p>
        </p:txBody>
      </p:sp>
      <p:sp>
        <p:nvSpPr>
          <p:cNvPr id="21" name="Text 19"/>
          <p:cNvSpPr/>
          <p:nvPr/>
        </p:nvSpPr>
        <p:spPr>
          <a:xfrm>
            <a:off x="457200" y="6565392"/>
            <a:ext cx="4572000" cy="228600"/>
          </a:xfrm>
          <a:prstGeom prst="rect">
            <a:avLst/>
          </a:prstGeom>
          <a:noFill/>
          <a:ln/>
        </p:spPr>
        <p:txBody>
          <a:bodyPr wrap="square" rtlCol="0" anchor="ctr"/>
          <a:lstStyle/>
          <a:p>
            <a:pPr indent="0" marL="0">
              <a:buNone/>
            </a:pPr>
            <a:r>
              <a:rPr lang="en-US" sz="800" dirty="0">
                <a:solidFill>
                  <a:srgbClr val="8894A0"/>
                </a:solidFill>
                <a:latin typeface="Calibri" pitchFamily="34" charset="0"/>
                <a:ea typeface="Calibri" pitchFamily="34" charset="-122"/>
                <a:cs typeface="Calibri" pitchFamily="34" charset="-120"/>
              </a:rPr>
              <a:t>Meridian Data Solutions</a:t>
            </a:r>
            <a:endParaRPr lang="en-US" sz="800" dirty="0"/>
          </a:p>
        </p:txBody>
      </p:sp>
      <p:sp>
        <p:nvSpPr>
          <p:cNvPr id="22" name="Text 20"/>
          <p:cNvSpPr/>
          <p:nvPr/>
        </p:nvSpPr>
        <p:spPr>
          <a:xfrm>
            <a:off x="8138160" y="6565392"/>
            <a:ext cx="3749040" cy="228600"/>
          </a:xfrm>
          <a:prstGeom prst="rect">
            <a:avLst/>
          </a:prstGeom>
          <a:noFill/>
          <a:ln/>
        </p:spPr>
        <p:txBody>
          <a:bodyPr wrap="square" rtlCol="0" anchor="ctr"/>
          <a:lstStyle/>
          <a:p>
            <a:pPr algn="r" indent="0" marL="0">
              <a:buNone/>
            </a:pPr>
            <a:r>
              <a:rPr lang="en-US" sz="800" dirty="0">
                <a:solidFill>
                  <a:srgbClr val="8894A0"/>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6492240"/>
            <a:ext cx="12188952" cy="365760"/>
          </a:xfrm>
          <a:prstGeom prst="rect">
            <a:avLst/>
          </a:prstGeom>
          <a:solidFill>
            <a:srgbClr val="00B4D8"/>
          </a:solidFill>
          <a:ln/>
        </p:spPr>
      </p:sp>
      <p:sp>
        <p:nvSpPr>
          <p:cNvPr id="3" name="Shape 1"/>
          <p:cNvSpPr/>
          <p:nvPr/>
        </p:nvSpPr>
        <p:spPr>
          <a:xfrm>
            <a:off x="4754880" y="1097280"/>
            <a:ext cx="2651760" cy="822960"/>
          </a:xfrm>
          <a:prstGeom prst="roundRect">
            <a:avLst>
              <a:gd name="adj" fmla="val 6667"/>
            </a:avLst>
          </a:prstGeom>
          <a:solidFill>
            <a:srgbClr val="00B4D8"/>
          </a:solidFill>
          <a:ln/>
        </p:spPr>
      </p:sp>
      <p:sp>
        <p:nvSpPr>
          <p:cNvPr id="4" name="Text 2"/>
          <p:cNvSpPr/>
          <p:nvPr/>
        </p:nvSpPr>
        <p:spPr>
          <a:xfrm>
            <a:off x="4754880" y="1115568"/>
            <a:ext cx="2651760" cy="786384"/>
          </a:xfrm>
          <a:prstGeom prst="rect">
            <a:avLst/>
          </a:prstGeom>
          <a:noFill/>
          <a:ln/>
        </p:spPr>
        <p:txBody>
          <a:bodyPr wrap="square" lIns="0" tIns="0" rIns="0" bIns="0" rtlCol="0" anchor="ctr"/>
          <a:lstStyle/>
          <a:p>
            <a:pPr algn="ctr" indent="0" marL="0">
              <a:buNone/>
            </a:pPr>
            <a:r>
              <a:rPr lang="en-US" sz="1800" b="1" dirty="0">
                <a:solidFill>
                  <a:srgbClr val="0A1628"/>
                </a:solidFill>
                <a:latin typeface="Cambria" pitchFamily="34" charset="0"/>
                <a:ea typeface="Cambria" pitchFamily="34" charset="-122"/>
                <a:cs typeface="Cambria" pitchFamily="34" charset="-120"/>
              </a:rPr>
              <a:t>MERIDIAN</a:t>
            </a:r>
            <a:endParaRPr lang="en-US" sz="1800" dirty="0"/>
          </a:p>
        </p:txBody>
      </p:sp>
      <p:sp>
        <p:nvSpPr>
          <p:cNvPr id="5" name="Text 3"/>
          <p:cNvSpPr/>
          <p:nvPr/>
        </p:nvSpPr>
        <p:spPr>
          <a:xfrm>
            <a:off x="1371600" y="2377440"/>
            <a:ext cx="9418320" cy="1188720"/>
          </a:xfrm>
          <a:prstGeom prst="rect">
            <a:avLst/>
          </a:prstGeom>
          <a:noFill/>
          <a:ln/>
        </p:spPr>
        <p:txBody>
          <a:bodyPr wrap="square" rtlCol="0" anchor="ctr"/>
          <a:lstStyle/>
          <a:p>
            <a:pPr algn="ctr" indent="0" marL="0">
              <a:lnSpc>
                <a:spcPct val="115000"/>
              </a:lnSpc>
              <a:buNone/>
            </a:pPr>
            <a:r>
              <a:rPr lang="en-US" sz="3000" b="1" dirty="0">
                <a:solidFill>
                  <a:srgbClr val="FFFFFF"/>
                </a:solidFill>
                <a:latin typeface="Cambria" pitchFamily="34" charset="0"/>
                <a:ea typeface="Cambria" pitchFamily="34" charset="-122"/>
                <a:cs typeface="Cambria" pitchFamily="34" charset="-120"/>
              </a:rPr>
              <a:t>Let's build the facility that anchors</a:t>
            </a:r>
            <a:endParaRPr lang="en-US" sz="3000" dirty="0"/>
          </a:p>
          <a:p>
            <a:pPr algn="ctr" indent="0" marL="0">
              <a:lnSpc>
                <a:spcPct val="115000"/>
              </a:lnSpc>
              <a:buNone/>
            </a:pPr>
            <a:r>
              <a:rPr lang="en-US" sz="3000" b="1" dirty="0">
                <a:solidFill>
                  <a:srgbClr val="FFFFFF"/>
                </a:solidFill>
                <a:latin typeface="Cambria" pitchFamily="34" charset="0"/>
                <a:ea typeface="Cambria" pitchFamily="34" charset="-122"/>
                <a:cs typeface="Cambria" pitchFamily="34" charset="-120"/>
              </a:rPr>
              <a:t>Apex's next 20 years</a:t>
            </a:r>
            <a:endParaRPr lang="en-US" sz="3000" dirty="0"/>
          </a:p>
        </p:txBody>
      </p:sp>
      <p:sp>
        <p:nvSpPr>
          <p:cNvPr id="6" name="Text 4"/>
          <p:cNvSpPr/>
          <p:nvPr/>
        </p:nvSpPr>
        <p:spPr>
          <a:xfrm>
            <a:off x="1371600" y="4023360"/>
            <a:ext cx="9418320" cy="457200"/>
          </a:xfrm>
          <a:prstGeom prst="rect">
            <a:avLst/>
          </a:prstGeom>
          <a:noFill/>
          <a:ln/>
        </p:spPr>
        <p:txBody>
          <a:bodyPr wrap="square" rtlCol="0" anchor="ctr"/>
          <a:lstStyle/>
          <a:p>
            <a:pPr algn="ctr" indent="0" marL="0">
              <a:buNone/>
            </a:pPr>
            <a:r>
              <a:rPr lang="en-US" sz="1500" dirty="0">
                <a:solidFill>
                  <a:srgbClr val="FFFFFF"/>
                </a:solidFill>
                <a:latin typeface="Calibri" pitchFamily="34" charset="0"/>
                <a:ea typeface="Calibri" pitchFamily="34" charset="-122"/>
                <a:cs typeface="Calibri" pitchFamily="34" charset="-120"/>
              </a:rPr>
              <a:t>Sarah Al-Rashid   ·   sarah@meridiandata.com</a:t>
            </a:r>
            <a:endParaRPr lang="en-US" sz="1500" dirty="0"/>
          </a:p>
        </p:txBody>
      </p:sp>
      <p:sp>
        <p:nvSpPr>
          <p:cNvPr id="7" name="Text 5"/>
          <p:cNvSpPr/>
          <p:nvPr/>
        </p:nvSpPr>
        <p:spPr>
          <a:xfrm>
            <a:off x="1371600" y="4526280"/>
            <a:ext cx="9418320" cy="457200"/>
          </a:xfrm>
          <a:prstGeom prst="rect">
            <a:avLst/>
          </a:prstGeom>
          <a:noFill/>
          <a:ln/>
        </p:spPr>
        <p:txBody>
          <a:bodyPr wrap="square" rtlCol="0" anchor="ctr"/>
          <a:lstStyle/>
          <a:p>
            <a:pPr algn="ctr" indent="0" marL="0">
              <a:buNone/>
            </a:pPr>
            <a:r>
              <a:rPr lang="en-US" sz="1500" dirty="0">
                <a:solidFill>
                  <a:srgbClr val="FFFFFF"/>
                </a:solidFill>
                <a:latin typeface="Calibri" pitchFamily="34" charset="0"/>
                <a:ea typeface="Calibri" pitchFamily="34" charset="-122"/>
                <a:cs typeface="Calibri" pitchFamily="34" charset="-120"/>
              </a:rPr>
              <a:t>James Chen   ·   james.chen@meridiandata.com</a:t>
            </a:r>
            <a:endParaRPr lang="en-US" sz="1500" dirty="0"/>
          </a:p>
        </p:txBody>
      </p:sp>
      <p:sp>
        <p:nvSpPr>
          <p:cNvPr id="8" name="Text 6"/>
          <p:cNvSpPr/>
          <p:nvPr/>
        </p:nvSpPr>
        <p:spPr>
          <a:xfrm>
            <a:off x="1371600" y="5303520"/>
            <a:ext cx="9418320" cy="457200"/>
          </a:xfrm>
          <a:prstGeom prst="rect">
            <a:avLst/>
          </a:prstGeom>
          <a:noFill/>
          <a:ln/>
        </p:spPr>
        <p:txBody>
          <a:bodyPr wrap="square" rtlCol="0" anchor="ctr"/>
          <a:lstStyle/>
          <a:p>
            <a:pPr algn="ctr" indent="0" marL="0">
              <a:buNone/>
            </a:pPr>
            <a:r>
              <a:rPr lang="en-US" sz="1200" dirty="0">
                <a:solidFill>
                  <a:srgbClr val="8894A0"/>
                </a:solidFill>
                <a:latin typeface="Calibri" pitchFamily="34" charset="0"/>
                <a:ea typeface="Calibri" pitchFamily="34" charset="-122"/>
                <a:cs typeface="Calibri" pitchFamily="34" charset="-120"/>
              </a:rPr>
              <a:t>London  ·  Abu Dhabi (ADGM)  ·  Singapore</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0515600" cy="64008"/>
          </a:xfrm>
          <a:prstGeom prst="rect">
            <a:avLst/>
          </a:prstGeom>
          <a:solidFill>
            <a:srgbClr val="0A1628"/>
          </a:solidFill>
          <a:ln/>
        </p:spPr>
      </p:sp>
      <p:sp>
        <p:nvSpPr>
          <p:cNvPr id="3" name="Shape 1"/>
          <p:cNvSpPr/>
          <p:nvPr/>
        </p:nvSpPr>
        <p:spPr>
          <a:xfrm>
            <a:off x="10515600" y="0"/>
            <a:ext cx="1673352" cy="64008"/>
          </a:xfrm>
          <a:prstGeom prst="rect">
            <a:avLst/>
          </a:prstGeom>
          <a:solidFill>
            <a:srgbClr val="00B4D8"/>
          </a:solidFill>
          <a:ln/>
        </p:spPr>
      </p:sp>
      <p:sp>
        <p:nvSpPr>
          <p:cNvPr id="4" name="Text 2"/>
          <p:cNvSpPr/>
          <p:nvPr/>
        </p:nvSpPr>
        <p:spPr>
          <a:xfrm>
            <a:off x="457200" y="274320"/>
            <a:ext cx="11247120" cy="548640"/>
          </a:xfrm>
          <a:prstGeom prst="rect">
            <a:avLst/>
          </a:prstGeom>
          <a:noFill/>
          <a:ln/>
        </p:spPr>
        <p:txBody>
          <a:bodyPr wrap="square" rtlCol="0" anchor="ctr"/>
          <a:lstStyle/>
          <a:p>
            <a:pPr indent="0" marL="0">
              <a:buNone/>
            </a:pPr>
            <a:r>
              <a:rPr lang="en-US" sz="2400" b="1" dirty="0">
                <a:solidFill>
                  <a:srgbClr val="0A1628"/>
                </a:solidFill>
                <a:latin typeface="Cambria" pitchFamily="34" charset="0"/>
                <a:ea typeface="Cambria" pitchFamily="34" charset="-122"/>
                <a:cs typeface="Cambria" pitchFamily="34" charset="-120"/>
              </a:rPr>
              <a:t>A facility designed for the next 20 years of Apex's digital strategy</a:t>
            </a:r>
            <a:endParaRPr lang="en-US" sz="2400" dirty="0"/>
          </a:p>
        </p:txBody>
      </p:sp>
      <p:sp>
        <p:nvSpPr>
          <p:cNvPr id="5" name="Text 3"/>
          <p:cNvSpPr/>
          <p:nvPr/>
        </p:nvSpPr>
        <p:spPr>
          <a:xfrm>
            <a:off x="457200" y="914400"/>
            <a:ext cx="11247120" cy="640080"/>
          </a:xfrm>
          <a:prstGeom prst="rect">
            <a:avLst/>
          </a:prstGeom>
          <a:noFill/>
          <a:ln/>
        </p:spPr>
        <p:txBody>
          <a:bodyPr wrap="square" rtlCol="0" anchor="ctr"/>
          <a:lstStyle/>
          <a:p>
            <a:pPr indent="0" marL="0">
              <a:buNone/>
            </a:pPr>
            <a:r>
              <a:rPr lang="en-US" sz="1350" dirty="0">
                <a:solidFill>
                  <a:srgbClr val="1A1A2A"/>
                </a:solidFill>
                <a:latin typeface="Calibri" pitchFamily="34" charset="0"/>
                <a:ea typeface="Calibri" pitchFamily="34" charset="-122"/>
                <a:cs typeface="Calibri" pitchFamily="34" charset="-120"/>
              </a:rPr>
              <a:t>Meridian Data Solutions is pleased to submit this proposal to support Apex Holdings Group in delivering a world-class, sustainable compute facility that anchors your digital infrastructure strategy for the next 20 years.</a:t>
            </a:r>
            <a:endParaRPr lang="en-US" sz="1350" dirty="0"/>
          </a:p>
        </p:txBody>
      </p:sp>
      <p:sp>
        <p:nvSpPr>
          <p:cNvPr id="6" name="Text 4"/>
          <p:cNvSpPr/>
          <p:nvPr/>
        </p:nvSpPr>
        <p:spPr>
          <a:xfrm>
            <a:off x="457200" y="1600200"/>
            <a:ext cx="11247120" cy="548640"/>
          </a:xfrm>
          <a:prstGeom prst="rect">
            <a:avLst/>
          </a:prstGeom>
          <a:noFill/>
          <a:ln/>
        </p:spPr>
        <p:txBody>
          <a:bodyPr wrap="square" rtlCol="0" anchor="ctr"/>
          <a:lstStyle/>
          <a:p>
            <a:pPr indent="0" marL="0">
              <a:buNone/>
            </a:pPr>
            <a:r>
              <a:rPr lang="en-US" sz="1400" b="1" dirty="0">
                <a:solidFill>
                  <a:srgbClr val="0A1628"/>
                </a:solidFill>
                <a:latin typeface="Calibri" pitchFamily="34" charset="0"/>
                <a:ea typeface="Calibri" pitchFamily="34" charset="-122"/>
                <a:cs typeface="Calibri" pitchFamily="34" charset="-120"/>
              </a:rPr>
              <a:t>Our approach combines turnkey critical-infrastructure delivery with a 5-year managed-services runway, purpose-built for Neom's climate, regulatory landscape, and Apex's growth trajectory.</a:t>
            </a:r>
            <a:endParaRPr lang="en-US" sz="1400" dirty="0"/>
          </a:p>
        </p:txBody>
      </p:sp>
      <p:sp>
        <p:nvSpPr>
          <p:cNvPr id="7" name="Shape 5"/>
          <p:cNvSpPr/>
          <p:nvPr/>
        </p:nvSpPr>
        <p:spPr>
          <a:xfrm>
            <a:off x="457200" y="2377440"/>
            <a:ext cx="2103120" cy="2743200"/>
          </a:xfrm>
          <a:prstGeom prst="roundRect">
            <a:avLst>
              <a:gd name="adj" fmla="val 3478"/>
            </a:avLst>
          </a:prstGeom>
          <a:solidFill>
            <a:srgbClr val="E8F7FB"/>
          </a:solidFill>
          <a:ln/>
          <a:effectLst>
            <a:outerShdw sx="100000" sy="100000" kx="0" ky="0" algn="bl" rotWithShape="0" blurRad="38100" dist="12700" dir="5400000">
              <a:srgbClr val="000000">
                <a:alpha val="15000"/>
              </a:srgbClr>
            </a:outerShdw>
          </a:effectLst>
        </p:spPr>
      </p:sp>
      <p:pic>
        <p:nvPicPr>
          <p:cNvPr id="8" name="Image 0" descr="preencoded.png">    </p:cNvPr>
          <p:cNvPicPr>
            <a:picLocks noChangeAspect="1"/>
          </p:cNvPicPr>
          <p:nvPr/>
        </p:nvPicPr>
        <p:blipFill>
          <a:blip r:embed="rId1"/>
          <a:stretch>
            <a:fillRect/>
          </a:stretch>
        </p:blipFill>
        <p:spPr>
          <a:xfrm>
            <a:off x="594360" y="2514600"/>
            <a:ext cx="329184" cy="329184"/>
          </a:xfrm>
          <a:prstGeom prst="rect">
            <a:avLst/>
          </a:prstGeom>
        </p:spPr>
      </p:pic>
      <p:sp>
        <p:nvSpPr>
          <p:cNvPr id="9" name="Text 6"/>
          <p:cNvSpPr/>
          <p:nvPr/>
        </p:nvSpPr>
        <p:spPr>
          <a:xfrm>
            <a:off x="530352" y="2907792"/>
            <a:ext cx="1956816" cy="384048"/>
          </a:xfrm>
          <a:prstGeom prst="rect">
            <a:avLst/>
          </a:prstGeom>
          <a:noFill/>
          <a:ln/>
        </p:spPr>
        <p:txBody>
          <a:bodyPr wrap="square" lIns="0" tIns="0" rIns="0" bIns="0" rtlCol="0" anchor="ctr"/>
          <a:lstStyle/>
          <a:p>
            <a:pPr indent="0" marL="0">
              <a:buNone/>
            </a:pPr>
            <a:r>
              <a:rPr lang="en-US" sz="1150" b="1" dirty="0">
                <a:solidFill>
                  <a:srgbClr val="0A1628"/>
                </a:solidFill>
                <a:latin typeface="Calibri" pitchFamily="34" charset="0"/>
                <a:ea typeface="Calibri" pitchFamily="34" charset="-122"/>
                <a:cs typeface="Calibri" pitchFamily="34" charset="-120"/>
              </a:rPr>
              <a:t>Civil &amp; Structural</a:t>
            </a:r>
            <a:endParaRPr lang="en-US" sz="1150" dirty="0"/>
          </a:p>
        </p:txBody>
      </p:sp>
      <p:sp>
        <p:nvSpPr>
          <p:cNvPr id="10" name="Text 7"/>
          <p:cNvSpPr/>
          <p:nvPr/>
        </p:nvSpPr>
        <p:spPr>
          <a:xfrm>
            <a:off x="530352" y="3291840"/>
            <a:ext cx="1956816" cy="169164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Ground-up construction of the campus shell, hardstands, and perimeter on the 12-hectare Neom site.</a:t>
            </a:r>
            <a:endParaRPr lang="en-US" sz="1000" dirty="0"/>
          </a:p>
        </p:txBody>
      </p:sp>
      <p:sp>
        <p:nvSpPr>
          <p:cNvPr id="11" name="Shape 8"/>
          <p:cNvSpPr/>
          <p:nvPr/>
        </p:nvSpPr>
        <p:spPr>
          <a:xfrm>
            <a:off x="2743200" y="2377440"/>
            <a:ext cx="2103120" cy="2743200"/>
          </a:xfrm>
          <a:prstGeom prst="roundRect">
            <a:avLst>
              <a:gd name="adj" fmla="val 3478"/>
            </a:avLst>
          </a:prstGeom>
          <a:solidFill>
            <a:srgbClr val="E8F7FB"/>
          </a:solidFill>
          <a:ln/>
          <a:effectLst>
            <a:outerShdw sx="100000" sy="100000" kx="0" ky="0" algn="bl" rotWithShape="0" blurRad="38100" dist="12700" dir="5400000">
              <a:srgbClr val="000000">
                <a:alpha val="15000"/>
              </a:srgbClr>
            </a:outerShdw>
          </a:effectLst>
        </p:spPr>
      </p:sp>
      <p:pic>
        <p:nvPicPr>
          <p:cNvPr id="12" name="Image 1" descr="preencoded.png">    </p:cNvPr>
          <p:cNvPicPr>
            <a:picLocks noChangeAspect="1"/>
          </p:cNvPicPr>
          <p:nvPr/>
        </p:nvPicPr>
        <p:blipFill>
          <a:blip r:embed="rId2"/>
          <a:stretch>
            <a:fillRect/>
          </a:stretch>
        </p:blipFill>
        <p:spPr>
          <a:xfrm>
            <a:off x="2880360" y="2514600"/>
            <a:ext cx="329184" cy="329184"/>
          </a:xfrm>
          <a:prstGeom prst="rect">
            <a:avLst/>
          </a:prstGeom>
        </p:spPr>
      </p:pic>
      <p:sp>
        <p:nvSpPr>
          <p:cNvPr id="13" name="Text 9"/>
          <p:cNvSpPr/>
          <p:nvPr/>
        </p:nvSpPr>
        <p:spPr>
          <a:xfrm>
            <a:off x="2816352" y="2907792"/>
            <a:ext cx="1956816" cy="384048"/>
          </a:xfrm>
          <a:prstGeom prst="rect">
            <a:avLst/>
          </a:prstGeom>
          <a:noFill/>
          <a:ln/>
        </p:spPr>
        <p:txBody>
          <a:bodyPr wrap="square" lIns="0" tIns="0" rIns="0" bIns="0" rtlCol="0" anchor="ctr"/>
          <a:lstStyle/>
          <a:p>
            <a:pPr indent="0" marL="0">
              <a:buNone/>
            </a:pPr>
            <a:r>
              <a:rPr lang="en-US" sz="1150" b="1" dirty="0">
                <a:solidFill>
                  <a:srgbClr val="0A1628"/>
                </a:solidFill>
                <a:latin typeface="Calibri" pitchFamily="34" charset="0"/>
                <a:ea typeface="Calibri" pitchFamily="34" charset="-122"/>
                <a:cs typeface="Calibri" pitchFamily="34" charset="-120"/>
              </a:rPr>
              <a:t>MEP &amp; Power</a:t>
            </a:r>
            <a:endParaRPr lang="en-US" sz="1150" dirty="0"/>
          </a:p>
        </p:txBody>
      </p:sp>
      <p:sp>
        <p:nvSpPr>
          <p:cNvPr id="14" name="Text 10"/>
          <p:cNvSpPr/>
          <p:nvPr/>
        </p:nvSpPr>
        <p:spPr>
          <a:xfrm>
            <a:off x="2816352" y="3291840"/>
            <a:ext cx="1956816" cy="169164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50MW power distribution: dual utility feeds, on-site generation, UPS and battery storage for Tier IV redundancy.</a:t>
            </a:r>
            <a:endParaRPr lang="en-US" sz="1000" dirty="0"/>
          </a:p>
        </p:txBody>
      </p:sp>
      <p:sp>
        <p:nvSpPr>
          <p:cNvPr id="15" name="Shape 11"/>
          <p:cNvSpPr/>
          <p:nvPr/>
        </p:nvSpPr>
        <p:spPr>
          <a:xfrm>
            <a:off x="5029200" y="2377440"/>
            <a:ext cx="2103120" cy="2743200"/>
          </a:xfrm>
          <a:prstGeom prst="roundRect">
            <a:avLst>
              <a:gd name="adj" fmla="val 3478"/>
            </a:avLst>
          </a:prstGeom>
          <a:solidFill>
            <a:srgbClr val="E8F7FB"/>
          </a:solidFill>
          <a:ln/>
          <a:effectLst>
            <a:outerShdw sx="100000" sy="100000" kx="0" ky="0" algn="bl" rotWithShape="0" blurRad="38100" dist="12700" dir="5400000">
              <a:srgbClr val="000000">
                <a:alpha val="15000"/>
              </a:srgbClr>
            </a:outerShdw>
          </a:effectLst>
        </p:spPr>
      </p:sp>
      <p:pic>
        <p:nvPicPr>
          <p:cNvPr id="16" name="Image 2" descr="preencoded.png">    </p:cNvPr>
          <p:cNvPicPr>
            <a:picLocks noChangeAspect="1"/>
          </p:cNvPicPr>
          <p:nvPr/>
        </p:nvPicPr>
        <p:blipFill>
          <a:blip r:embed="rId3"/>
          <a:stretch>
            <a:fillRect/>
          </a:stretch>
        </p:blipFill>
        <p:spPr>
          <a:xfrm>
            <a:off x="5166360" y="2514600"/>
            <a:ext cx="329184" cy="329184"/>
          </a:xfrm>
          <a:prstGeom prst="rect">
            <a:avLst/>
          </a:prstGeom>
        </p:spPr>
      </p:pic>
      <p:sp>
        <p:nvSpPr>
          <p:cNvPr id="17" name="Text 12"/>
          <p:cNvSpPr/>
          <p:nvPr/>
        </p:nvSpPr>
        <p:spPr>
          <a:xfrm>
            <a:off x="5102352" y="2907792"/>
            <a:ext cx="1956816" cy="384048"/>
          </a:xfrm>
          <a:prstGeom prst="rect">
            <a:avLst/>
          </a:prstGeom>
          <a:noFill/>
          <a:ln/>
        </p:spPr>
        <p:txBody>
          <a:bodyPr wrap="square" lIns="0" tIns="0" rIns="0" bIns="0" rtlCol="0" anchor="ctr"/>
          <a:lstStyle/>
          <a:p>
            <a:pPr indent="0" marL="0">
              <a:buNone/>
            </a:pPr>
            <a:r>
              <a:rPr lang="en-US" sz="1150" b="1" dirty="0">
                <a:solidFill>
                  <a:srgbClr val="0A1628"/>
                </a:solidFill>
                <a:latin typeface="Calibri" pitchFamily="34" charset="0"/>
                <a:ea typeface="Calibri" pitchFamily="34" charset="-122"/>
                <a:cs typeface="Calibri" pitchFamily="34" charset="-120"/>
              </a:rPr>
              <a:t>IT Infrastructure</a:t>
            </a:r>
            <a:endParaRPr lang="en-US" sz="1150" dirty="0"/>
          </a:p>
        </p:txBody>
      </p:sp>
      <p:sp>
        <p:nvSpPr>
          <p:cNvPr id="18" name="Text 13"/>
          <p:cNvSpPr/>
          <p:nvPr/>
        </p:nvSpPr>
        <p:spPr>
          <a:xfrm>
            <a:off x="5102352" y="3291840"/>
            <a:ext cx="1956816" cy="169164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Hot/cold aisle containment, structured cabling, and network backbone for day-one compute readiness.</a:t>
            </a:r>
            <a:endParaRPr lang="en-US" sz="1000" dirty="0"/>
          </a:p>
        </p:txBody>
      </p:sp>
      <p:sp>
        <p:nvSpPr>
          <p:cNvPr id="19" name="Shape 14"/>
          <p:cNvSpPr/>
          <p:nvPr/>
        </p:nvSpPr>
        <p:spPr>
          <a:xfrm>
            <a:off x="7315200" y="2377440"/>
            <a:ext cx="2103120" cy="2743200"/>
          </a:xfrm>
          <a:prstGeom prst="roundRect">
            <a:avLst>
              <a:gd name="adj" fmla="val 3478"/>
            </a:avLst>
          </a:prstGeom>
          <a:solidFill>
            <a:srgbClr val="E8F7FB"/>
          </a:solidFill>
          <a:ln/>
          <a:effectLst>
            <a:outerShdw sx="100000" sy="100000" kx="0" ky="0" algn="bl" rotWithShape="0" blurRad="38100" dist="12700" dir="5400000">
              <a:srgbClr val="000000">
                <a:alpha val="15000"/>
              </a:srgbClr>
            </a:outerShdw>
          </a:effectLst>
        </p:spPr>
      </p:sp>
      <p:pic>
        <p:nvPicPr>
          <p:cNvPr id="20" name="Image 3" descr="preencoded.png">    </p:cNvPr>
          <p:cNvPicPr>
            <a:picLocks noChangeAspect="1"/>
          </p:cNvPicPr>
          <p:nvPr/>
        </p:nvPicPr>
        <p:blipFill>
          <a:blip r:embed="rId4"/>
          <a:stretch>
            <a:fillRect/>
          </a:stretch>
        </p:blipFill>
        <p:spPr>
          <a:xfrm>
            <a:off x="7452360" y="2514600"/>
            <a:ext cx="329184" cy="329184"/>
          </a:xfrm>
          <a:prstGeom prst="rect">
            <a:avLst/>
          </a:prstGeom>
        </p:spPr>
      </p:pic>
      <p:sp>
        <p:nvSpPr>
          <p:cNvPr id="21" name="Text 15"/>
          <p:cNvSpPr/>
          <p:nvPr/>
        </p:nvSpPr>
        <p:spPr>
          <a:xfrm>
            <a:off x="7388352" y="2907792"/>
            <a:ext cx="1956816" cy="384048"/>
          </a:xfrm>
          <a:prstGeom prst="rect">
            <a:avLst/>
          </a:prstGeom>
          <a:noFill/>
          <a:ln/>
        </p:spPr>
        <p:txBody>
          <a:bodyPr wrap="square" lIns="0" tIns="0" rIns="0" bIns="0" rtlCol="0" anchor="ctr"/>
          <a:lstStyle/>
          <a:p>
            <a:pPr indent="0" marL="0">
              <a:buNone/>
            </a:pPr>
            <a:r>
              <a:rPr lang="en-US" sz="1150" b="1" dirty="0">
                <a:solidFill>
                  <a:srgbClr val="0A1628"/>
                </a:solidFill>
                <a:latin typeface="Calibri" pitchFamily="34" charset="0"/>
                <a:ea typeface="Calibri" pitchFamily="34" charset="-122"/>
                <a:cs typeface="Calibri" pitchFamily="34" charset="-120"/>
              </a:rPr>
              <a:t>Cooling Systems</a:t>
            </a:r>
            <a:endParaRPr lang="en-US" sz="1150" dirty="0"/>
          </a:p>
        </p:txBody>
      </p:sp>
      <p:sp>
        <p:nvSpPr>
          <p:cNvPr id="22" name="Text 16"/>
          <p:cNvSpPr/>
          <p:nvPr/>
        </p:nvSpPr>
        <p:spPr>
          <a:xfrm>
            <a:off x="7388352" y="3291840"/>
            <a:ext cx="1956816" cy="169164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Indirect evaporative and liquid cooling hybrid achieving PUE ≤ 1.25 in GCC summer conditions.</a:t>
            </a:r>
            <a:endParaRPr lang="en-US" sz="1000" dirty="0"/>
          </a:p>
        </p:txBody>
      </p:sp>
      <p:sp>
        <p:nvSpPr>
          <p:cNvPr id="23" name="Shape 17"/>
          <p:cNvSpPr/>
          <p:nvPr/>
        </p:nvSpPr>
        <p:spPr>
          <a:xfrm>
            <a:off x="9601200" y="2377440"/>
            <a:ext cx="2103120" cy="2743200"/>
          </a:xfrm>
          <a:prstGeom prst="roundRect">
            <a:avLst>
              <a:gd name="adj" fmla="val 3478"/>
            </a:avLst>
          </a:prstGeom>
          <a:solidFill>
            <a:srgbClr val="E8F7FB"/>
          </a:solidFill>
          <a:ln/>
          <a:effectLst>
            <a:outerShdw sx="100000" sy="100000" kx="0" ky="0" algn="bl" rotWithShape="0" blurRad="38100" dist="12700" dir="5400000">
              <a:srgbClr val="000000">
                <a:alpha val="15000"/>
              </a:srgbClr>
            </a:outerShdw>
          </a:effectLst>
        </p:spPr>
      </p:sp>
      <p:pic>
        <p:nvPicPr>
          <p:cNvPr id="24" name="Image 4" descr="preencoded.png">    </p:cNvPr>
          <p:cNvPicPr>
            <a:picLocks noChangeAspect="1"/>
          </p:cNvPicPr>
          <p:nvPr/>
        </p:nvPicPr>
        <p:blipFill>
          <a:blip r:embed="rId5"/>
          <a:stretch>
            <a:fillRect/>
          </a:stretch>
        </p:blipFill>
        <p:spPr>
          <a:xfrm>
            <a:off x="9738360" y="2514600"/>
            <a:ext cx="329184" cy="329184"/>
          </a:xfrm>
          <a:prstGeom prst="rect">
            <a:avLst/>
          </a:prstGeom>
        </p:spPr>
      </p:pic>
      <p:sp>
        <p:nvSpPr>
          <p:cNvPr id="25" name="Text 18"/>
          <p:cNvSpPr/>
          <p:nvPr/>
        </p:nvSpPr>
        <p:spPr>
          <a:xfrm>
            <a:off x="9674352" y="2907792"/>
            <a:ext cx="1956816" cy="384048"/>
          </a:xfrm>
          <a:prstGeom prst="rect">
            <a:avLst/>
          </a:prstGeom>
          <a:noFill/>
          <a:ln/>
        </p:spPr>
        <p:txBody>
          <a:bodyPr wrap="square" lIns="0" tIns="0" rIns="0" bIns="0" rtlCol="0" anchor="ctr"/>
          <a:lstStyle/>
          <a:p>
            <a:pPr indent="0" marL="0">
              <a:buNone/>
            </a:pPr>
            <a:r>
              <a:rPr lang="en-US" sz="1150" b="1" dirty="0">
                <a:solidFill>
                  <a:srgbClr val="0A1628"/>
                </a:solidFill>
                <a:latin typeface="Calibri" pitchFamily="34" charset="0"/>
                <a:ea typeface="Calibri" pitchFamily="34" charset="-122"/>
                <a:cs typeface="Calibri" pitchFamily="34" charset="-120"/>
              </a:rPr>
              <a:t>Managed Operations</a:t>
            </a:r>
            <a:endParaRPr lang="en-US" sz="1150" dirty="0"/>
          </a:p>
        </p:txBody>
      </p:sp>
      <p:sp>
        <p:nvSpPr>
          <p:cNvPr id="26" name="Text 19"/>
          <p:cNvSpPr/>
          <p:nvPr/>
        </p:nvSpPr>
        <p:spPr>
          <a:xfrm>
            <a:off x="9674352" y="3291840"/>
            <a:ext cx="1956816" cy="169164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5-year NOC and facility management contract: 24/7 staffing, SLA-backed 99.999% uptime guarantee.</a:t>
            </a:r>
            <a:endParaRPr lang="en-US" sz="1000" dirty="0"/>
          </a:p>
        </p:txBody>
      </p:sp>
      <p:sp>
        <p:nvSpPr>
          <p:cNvPr id="27" name="Shape 20"/>
          <p:cNvSpPr/>
          <p:nvPr/>
        </p:nvSpPr>
        <p:spPr>
          <a:xfrm>
            <a:off x="457200" y="5349240"/>
            <a:ext cx="11247120" cy="868680"/>
          </a:xfrm>
          <a:prstGeom prst="roundRect">
            <a:avLst>
              <a:gd name="adj" fmla="val 8421"/>
            </a:avLst>
          </a:prstGeom>
          <a:solidFill>
            <a:srgbClr val="D1EFF7"/>
          </a:solidFill>
          <a:ln/>
        </p:spPr>
      </p:sp>
      <p:sp>
        <p:nvSpPr>
          <p:cNvPr id="28" name="Text 21"/>
          <p:cNvSpPr/>
          <p:nvPr/>
        </p:nvSpPr>
        <p:spPr>
          <a:xfrm>
            <a:off x="685800" y="5413248"/>
            <a:ext cx="10789920" cy="731520"/>
          </a:xfrm>
          <a:prstGeom prst="rect">
            <a:avLst/>
          </a:prstGeom>
          <a:noFill/>
          <a:ln/>
        </p:spPr>
        <p:txBody>
          <a:bodyPr wrap="square" rtlCol="0" anchor="ctr"/>
          <a:lstStyle/>
          <a:p>
            <a:pPr indent="0" marL="0">
              <a:buNone/>
            </a:pPr>
            <a:r>
              <a:rPr lang="en-US" sz="1100" i="1" dirty="0">
                <a:solidFill>
                  <a:srgbClr val="1A1A2A"/>
                </a:solidFill>
                <a:latin typeface="Calibri" pitchFamily="34" charset="0"/>
                <a:ea typeface="Calibri" pitchFamily="34" charset="-122"/>
                <a:cs typeface="Calibri" pitchFamily="34" charset="-120"/>
              </a:rPr>
              <a:t>Three hyperscale campuses delivered across MENA since 2019  ·  99.999% uptime across all facilities  ·  ISO 27001 &amp; Uptime Tier IV certified  ·  Reference clients: Saudi Telecom (STC), Etisalat by e&amp;</a:t>
            </a:r>
            <a:endParaRPr lang="en-US" sz="1100" dirty="0"/>
          </a:p>
        </p:txBody>
      </p:sp>
      <p:sp>
        <p:nvSpPr>
          <p:cNvPr id="29" name="Text 22"/>
          <p:cNvSpPr/>
          <p:nvPr/>
        </p:nvSpPr>
        <p:spPr>
          <a:xfrm>
            <a:off x="457200" y="6565392"/>
            <a:ext cx="4572000" cy="228600"/>
          </a:xfrm>
          <a:prstGeom prst="rect">
            <a:avLst/>
          </a:prstGeom>
          <a:noFill/>
          <a:ln/>
        </p:spPr>
        <p:txBody>
          <a:bodyPr wrap="square" rtlCol="0" anchor="ctr"/>
          <a:lstStyle/>
          <a:p>
            <a:pPr indent="0" marL="0">
              <a:buNone/>
            </a:pPr>
            <a:r>
              <a:rPr lang="en-US" sz="800" dirty="0">
                <a:solidFill>
                  <a:srgbClr val="8894A0"/>
                </a:solidFill>
                <a:latin typeface="Calibri" pitchFamily="34" charset="0"/>
                <a:ea typeface="Calibri" pitchFamily="34" charset="-122"/>
                <a:cs typeface="Calibri" pitchFamily="34" charset="-120"/>
              </a:rPr>
              <a:t>Meridian Data Solutions</a:t>
            </a:r>
            <a:endParaRPr lang="en-US" sz="800" dirty="0"/>
          </a:p>
        </p:txBody>
      </p:sp>
      <p:sp>
        <p:nvSpPr>
          <p:cNvPr id="30" name="Text 23"/>
          <p:cNvSpPr/>
          <p:nvPr/>
        </p:nvSpPr>
        <p:spPr>
          <a:xfrm>
            <a:off x="8138160" y="6565392"/>
            <a:ext cx="3749040" cy="228600"/>
          </a:xfrm>
          <a:prstGeom prst="rect">
            <a:avLst/>
          </a:prstGeom>
          <a:noFill/>
          <a:ln/>
        </p:spPr>
        <p:txBody>
          <a:bodyPr wrap="square" rtlCol="0" anchor="ctr"/>
          <a:lstStyle/>
          <a:p>
            <a:pPr algn="r" indent="0" marL="0">
              <a:buNone/>
            </a:pPr>
            <a:r>
              <a:rPr lang="en-US" sz="800" dirty="0">
                <a:solidFill>
                  <a:srgbClr val="8894A0"/>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60E1A"/>
        </a:solidFill>
      </p:bgPr>
    </p:bg>
    <p:spTree>
      <p:nvGrpSpPr>
        <p:cNvPr id="1" name=""/>
        <p:cNvGrpSpPr/>
        <p:nvPr/>
      </p:nvGrpSpPr>
      <p:grpSpPr>
        <a:xfrm>
          <a:off x="0" y="0"/>
          <a:ext cx="0" cy="0"/>
          <a:chOff x="0" y="0"/>
          <a:chExt cx="0" cy="0"/>
        </a:xfrm>
      </p:grpSpPr>
      <p:sp>
        <p:nvSpPr>
          <p:cNvPr id="2" name="Shape 0"/>
          <p:cNvSpPr/>
          <p:nvPr/>
        </p:nvSpPr>
        <p:spPr>
          <a:xfrm>
            <a:off x="822960" y="2331720"/>
            <a:ext cx="1097280" cy="82296"/>
          </a:xfrm>
          <a:prstGeom prst="rect">
            <a:avLst/>
          </a:prstGeom>
          <a:solidFill>
            <a:srgbClr val="00B4D8"/>
          </a:solidFill>
          <a:ln/>
        </p:spPr>
      </p:sp>
      <p:sp>
        <p:nvSpPr>
          <p:cNvPr id="3" name="Text 1"/>
          <p:cNvSpPr/>
          <p:nvPr/>
        </p:nvSpPr>
        <p:spPr>
          <a:xfrm>
            <a:off x="822960" y="2651760"/>
            <a:ext cx="10515600" cy="1645920"/>
          </a:xfrm>
          <a:prstGeom prst="rect">
            <a:avLst/>
          </a:prstGeom>
          <a:noFill/>
          <a:ln/>
        </p:spPr>
        <p:txBody>
          <a:bodyPr wrap="square" rtlCol="0" anchor="ctr"/>
          <a:lstStyle/>
          <a:p>
            <a:pPr indent="0" marL="0">
              <a:lnSpc>
                <a:spcPct val="115000"/>
              </a:lnSpc>
              <a:buNone/>
            </a:pPr>
            <a:r>
              <a:rPr lang="en-US" sz="3000" b="1" dirty="0">
                <a:solidFill>
                  <a:srgbClr val="FFFFFF"/>
                </a:solidFill>
                <a:latin typeface="Cambria" pitchFamily="34" charset="0"/>
                <a:ea typeface="Cambria" pitchFamily="34" charset="-122"/>
                <a:cs typeface="Cambria" pitchFamily="34" charset="-120"/>
              </a:rPr>
              <a:t>Three hyperscale campuses delivered across</a:t>
            </a:r>
            <a:endParaRPr lang="en-US" sz="3000" dirty="0"/>
          </a:p>
          <a:p>
            <a:pPr indent="0" marL="0">
              <a:lnSpc>
                <a:spcPct val="115000"/>
              </a:lnSpc>
              <a:buNone/>
            </a:pPr>
            <a:r>
              <a:rPr lang="en-US" sz="3000" b="1" dirty="0">
                <a:solidFill>
                  <a:srgbClr val="FFFFFF"/>
                </a:solidFill>
                <a:latin typeface="Cambria" pitchFamily="34" charset="0"/>
                <a:ea typeface="Cambria" pitchFamily="34" charset="-122"/>
                <a:cs typeface="Cambria" pitchFamily="34" charset="-120"/>
              </a:rPr>
              <a:t>MENA since 2019 — here is who trusts us</a:t>
            </a:r>
            <a:endParaRPr lang="en-US" sz="3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0515600" cy="64008"/>
          </a:xfrm>
          <a:prstGeom prst="rect">
            <a:avLst/>
          </a:prstGeom>
          <a:solidFill>
            <a:srgbClr val="0A1628"/>
          </a:solidFill>
          <a:ln/>
        </p:spPr>
      </p:sp>
      <p:sp>
        <p:nvSpPr>
          <p:cNvPr id="3" name="Shape 1"/>
          <p:cNvSpPr/>
          <p:nvPr/>
        </p:nvSpPr>
        <p:spPr>
          <a:xfrm>
            <a:off x="10515600" y="0"/>
            <a:ext cx="1673352" cy="64008"/>
          </a:xfrm>
          <a:prstGeom prst="rect">
            <a:avLst/>
          </a:prstGeom>
          <a:solidFill>
            <a:srgbClr val="00B4D8"/>
          </a:solidFill>
          <a:ln/>
        </p:spPr>
      </p:sp>
      <p:sp>
        <p:nvSpPr>
          <p:cNvPr id="4" name="Text 2"/>
          <p:cNvSpPr/>
          <p:nvPr/>
        </p:nvSpPr>
        <p:spPr>
          <a:xfrm>
            <a:off x="457200" y="274320"/>
            <a:ext cx="11247120" cy="777240"/>
          </a:xfrm>
          <a:prstGeom prst="rect">
            <a:avLst/>
          </a:prstGeom>
          <a:noFill/>
          <a:ln/>
        </p:spPr>
        <p:txBody>
          <a:bodyPr wrap="square" rtlCol="0" anchor="ctr"/>
          <a:lstStyle/>
          <a:p>
            <a:pPr indent="0" marL="0">
              <a:buNone/>
            </a:pPr>
            <a:r>
              <a:rPr lang="en-US" sz="2200" b="1" dirty="0">
                <a:solidFill>
                  <a:srgbClr val="0A1628"/>
                </a:solidFill>
                <a:latin typeface="Cambria" pitchFamily="34" charset="0"/>
                <a:ea typeface="Cambria" pitchFamily="34" charset="-122"/>
                <a:cs typeface="Cambria" pitchFamily="34" charset="-120"/>
              </a:rPr>
              <a:t>Meridian has delivered 150MW of critical capacity across three regulated markets</a:t>
            </a:r>
            <a:endParaRPr lang="en-US" sz="2200" dirty="0"/>
          </a:p>
        </p:txBody>
      </p:sp>
      <p:sp>
        <p:nvSpPr>
          <p:cNvPr id="5" name="Text 3"/>
          <p:cNvSpPr/>
          <p:nvPr/>
        </p:nvSpPr>
        <p:spPr>
          <a:xfrm>
            <a:off x="457200" y="1097280"/>
            <a:ext cx="11247120" cy="640080"/>
          </a:xfrm>
          <a:prstGeom prst="rect">
            <a:avLst/>
          </a:prstGeom>
          <a:noFill/>
          <a:ln/>
        </p:spPr>
        <p:txBody>
          <a:bodyPr wrap="square" rtlCol="0" anchor="ctr"/>
          <a:lstStyle/>
          <a:p>
            <a:pPr indent="0" marL="0">
              <a:buNone/>
            </a:pPr>
            <a:r>
              <a:rPr lang="en-US" sz="1200" dirty="0">
                <a:solidFill>
                  <a:srgbClr val="444444"/>
                </a:solidFill>
                <a:latin typeface="Calibri" pitchFamily="34" charset="0"/>
                <a:ea typeface="Calibri" pitchFamily="34" charset="-122"/>
                <a:cs typeface="Calibri" pitchFamily="34" charset="-120"/>
              </a:rPr>
              <a:t>Every facility we have built is operational, certified, and performing above contracted SLAs. Our clients include two of the region's largest telecommunications operators.</a:t>
            </a:r>
            <a:endParaRPr lang="en-US" sz="1200" dirty="0"/>
          </a:p>
        </p:txBody>
      </p:sp>
      <p:sp>
        <p:nvSpPr>
          <p:cNvPr id="6" name="Shape 4"/>
          <p:cNvSpPr/>
          <p:nvPr/>
        </p:nvSpPr>
        <p:spPr>
          <a:xfrm>
            <a:off x="457200" y="2011680"/>
            <a:ext cx="2651760" cy="2103120"/>
          </a:xfrm>
          <a:prstGeom prst="roundRect">
            <a:avLst>
              <a:gd name="adj" fmla="val 3478"/>
            </a:avLst>
          </a:prstGeom>
          <a:solidFill>
            <a:srgbClr val="0A1628"/>
          </a:solidFill>
          <a:ln/>
          <a:effectLst>
            <a:outerShdw sx="100000" sy="100000" kx="0" ky="0" algn="bl" rotWithShape="0" blurRad="38100" dist="12700" dir="5400000">
              <a:srgbClr val="000000">
                <a:alpha val="15000"/>
              </a:srgbClr>
            </a:outerShdw>
          </a:effectLst>
        </p:spPr>
      </p:sp>
      <p:sp>
        <p:nvSpPr>
          <p:cNvPr id="7" name="Text 5"/>
          <p:cNvSpPr/>
          <p:nvPr/>
        </p:nvSpPr>
        <p:spPr>
          <a:xfrm>
            <a:off x="566928" y="2194560"/>
            <a:ext cx="2432304" cy="822960"/>
          </a:xfrm>
          <a:prstGeom prst="rect">
            <a:avLst/>
          </a:prstGeom>
          <a:noFill/>
          <a:ln/>
        </p:spPr>
        <p:txBody>
          <a:bodyPr wrap="square" lIns="0" tIns="0" rIns="0" bIns="0" rtlCol="0" anchor="ctr"/>
          <a:lstStyle/>
          <a:p>
            <a:pPr algn="ctr" indent="0" marL="0">
              <a:buNone/>
            </a:pPr>
            <a:r>
              <a:rPr lang="en-US" sz="3800" b="1" dirty="0">
                <a:solidFill>
                  <a:srgbClr val="00B4D8"/>
                </a:solidFill>
                <a:latin typeface="Cambria" pitchFamily="34" charset="0"/>
                <a:ea typeface="Cambria" pitchFamily="34" charset="-122"/>
                <a:cs typeface="Cambria" pitchFamily="34" charset="-120"/>
              </a:rPr>
              <a:t>150MW</a:t>
            </a:r>
            <a:endParaRPr lang="en-US" sz="3800" dirty="0"/>
          </a:p>
        </p:txBody>
      </p:sp>
      <p:sp>
        <p:nvSpPr>
          <p:cNvPr id="8" name="Text 6"/>
          <p:cNvSpPr/>
          <p:nvPr/>
        </p:nvSpPr>
        <p:spPr>
          <a:xfrm>
            <a:off x="566928" y="3063240"/>
            <a:ext cx="2432304" cy="822960"/>
          </a:xfrm>
          <a:prstGeom prst="rect">
            <a:avLst/>
          </a:prstGeom>
          <a:noFill/>
          <a:ln/>
        </p:spPr>
        <p:txBody>
          <a:bodyPr wrap="square" lIns="0" tIns="0" rIns="0" bIns="0" rtlCol="0" anchor="t"/>
          <a:lstStyle/>
          <a:p>
            <a:pPr algn="ctr" indent="0" marL="0">
              <a:buNone/>
            </a:pPr>
            <a:r>
              <a:rPr lang="en-US" sz="1100" dirty="0">
                <a:solidFill>
                  <a:srgbClr val="FFFFFF"/>
                </a:solidFill>
                <a:latin typeface="Calibri" pitchFamily="34" charset="0"/>
                <a:ea typeface="Calibri" pitchFamily="34" charset="-122"/>
                <a:cs typeface="Calibri" pitchFamily="34" charset="-120"/>
              </a:rPr>
              <a:t>Critical capacity</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delivered</a:t>
            </a:r>
            <a:endParaRPr lang="en-US" sz="1100" dirty="0"/>
          </a:p>
        </p:txBody>
      </p:sp>
      <p:sp>
        <p:nvSpPr>
          <p:cNvPr id="9" name="Shape 7"/>
          <p:cNvSpPr/>
          <p:nvPr/>
        </p:nvSpPr>
        <p:spPr>
          <a:xfrm>
            <a:off x="3383280" y="2011680"/>
            <a:ext cx="2651760" cy="2103120"/>
          </a:xfrm>
          <a:prstGeom prst="roundRect">
            <a:avLst>
              <a:gd name="adj" fmla="val 3478"/>
            </a:avLst>
          </a:prstGeom>
          <a:solidFill>
            <a:srgbClr val="E8F7FB"/>
          </a:solidFill>
          <a:ln/>
          <a:effectLst>
            <a:outerShdw sx="100000" sy="100000" kx="0" ky="0" algn="bl" rotWithShape="0" blurRad="38100" dist="12700" dir="5400000">
              <a:srgbClr val="000000">
                <a:alpha val="15000"/>
              </a:srgbClr>
            </a:outerShdw>
          </a:effectLst>
        </p:spPr>
      </p:sp>
      <p:sp>
        <p:nvSpPr>
          <p:cNvPr id="10" name="Text 8"/>
          <p:cNvSpPr/>
          <p:nvPr/>
        </p:nvSpPr>
        <p:spPr>
          <a:xfrm>
            <a:off x="3493008" y="2194560"/>
            <a:ext cx="2432304" cy="822960"/>
          </a:xfrm>
          <a:prstGeom prst="rect">
            <a:avLst/>
          </a:prstGeom>
          <a:noFill/>
          <a:ln/>
        </p:spPr>
        <p:txBody>
          <a:bodyPr wrap="square" lIns="0" tIns="0" rIns="0" bIns="0" rtlCol="0" anchor="ctr"/>
          <a:lstStyle/>
          <a:p>
            <a:pPr algn="ctr" indent="0" marL="0">
              <a:buNone/>
            </a:pPr>
            <a:r>
              <a:rPr lang="en-US" sz="3800" b="1" dirty="0">
                <a:solidFill>
                  <a:srgbClr val="0A1628"/>
                </a:solidFill>
                <a:latin typeface="Cambria" pitchFamily="34" charset="0"/>
                <a:ea typeface="Cambria" pitchFamily="34" charset="-122"/>
                <a:cs typeface="Cambria" pitchFamily="34" charset="-120"/>
              </a:rPr>
              <a:t>99.999%</a:t>
            </a:r>
            <a:endParaRPr lang="en-US" sz="3800" dirty="0"/>
          </a:p>
        </p:txBody>
      </p:sp>
      <p:sp>
        <p:nvSpPr>
          <p:cNvPr id="11" name="Text 9"/>
          <p:cNvSpPr/>
          <p:nvPr/>
        </p:nvSpPr>
        <p:spPr>
          <a:xfrm>
            <a:off x="3493008" y="3063240"/>
            <a:ext cx="2432304" cy="822960"/>
          </a:xfrm>
          <a:prstGeom prst="rect">
            <a:avLst/>
          </a:prstGeom>
          <a:noFill/>
          <a:ln/>
        </p:spPr>
        <p:txBody>
          <a:bodyPr wrap="square" lIns="0" tIns="0" rIns="0" bIns="0" rtlCol="0" anchor="t"/>
          <a:lstStyle/>
          <a:p>
            <a:pPr algn="ctr" indent="0" marL="0">
              <a:buNone/>
            </a:pPr>
            <a:r>
              <a:rPr lang="en-US" sz="1100" dirty="0">
                <a:solidFill>
                  <a:srgbClr val="1A1A2A"/>
                </a:solidFill>
                <a:latin typeface="Calibri" pitchFamily="34" charset="0"/>
                <a:ea typeface="Calibri" pitchFamily="34" charset="-122"/>
                <a:cs typeface="Calibri" pitchFamily="34" charset="-120"/>
              </a:rPr>
              <a:t>Uptime across</a:t>
            </a:r>
            <a:endParaRPr lang="en-US" sz="1100" dirty="0"/>
          </a:p>
          <a:p>
            <a:pPr algn="ctr" indent="0" marL="0">
              <a:buNone/>
            </a:pPr>
            <a:r>
              <a:rPr lang="en-US" sz="1100" dirty="0">
                <a:solidFill>
                  <a:srgbClr val="1A1A2A"/>
                </a:solidFill>
                <a:latin typeface="Calibri" pitchFamily="34" charset="0"/>
                <a:ea typeface="Calibri" pitchFamily="34" charset="-122"/>
                <a:cs typeface="Calibri" pitchFamily="34" charset="-120"/>
              </a:rPr>
              <a:t>all facilities</a:t>
            </a:r>
            <a:endParaRPr lang="en-US" sz="1100" dirty="0"/>
          </a:p>
        </p:txBody>
      </p:sp>
      <p:sp>
        <p:nvSpPr>
          <p:cNvPr id="12" name="Shape 10"/>
          <p:cNvSpPr/>
          <p:nvPr/>
        </p:nvSpPr>
        <p:spPr>
          <a:xfrm>
            <a:off x="6309360" y="2011680"/>
            <a:ext cx="2651760" cy="2103120"/>
          </a:xfrm>
          <a:prstGeom prst="roundRect">
            <a:avLst>
              <a:gd name="adj" fmla="val 3478"/>
            </a:avLst>
          </a:prstGeom>
          <a:solidFill>
            <a:srgbClr val="E8F7FB"/>
          </a:solidFill>
          <a:ln/>
          <a:effectLst>
            <a:outerShdw sx="100000" sy="100000" kx="0" ky="0" algn="bl" rotWithShape="0" blurRad="38100" dist="12700" dir="5400000">
              <a:srgbClr val="000000">
                <a:alpha val="15000"/>
              </a:srgbClr>
            </a:outerShdw>
          </a:effectLst>
        </p:spPr>
      </p:sp>
      <p:sp>
        <p:nvSpPr>
          <p:cNvPr id="13" name="Text 11"/>
          <p:cNvSpPr/>
          <p:nvPr/>
        </p:nvSpPr>
        <p:spPr>
          <a:xfrm>
            <a:off x="6419088" y="2194560"/>
            <a:ext cx="2432304" cy="822960"/>
          </a:xfrm>
          <a:prstGeom prst="rect">
            <a:avLst/>
          </a:prstGeom>
          <a:noFill/>
          <a:ln/>
        </p:spPr>
        <p:txBody>
          <a:bodyPr wrap="square" lIns="0" tIns="0" rIns="0" bIns="0" rtlCol="0" anchor="ctr"/>
          <a:lstStyle/>
          <a:p>
            <a:pPr algn="ctr" indent="0" marL="0">
              <a:buNone/>
            </a:pPr>
            <a:r>
              <a:rPr lang="en-US" sz="3800" b="1" dirty="0">
                <a:solidFill>
                  <a:srgbClr val="0A1628"/>
                </a:solidFill>
                <a:latin typeface="Cambria" pitchFamily="34" charset="0"/>
                <a:ea typeface="Cambria" pitchFamily="34" charset="-122"/>
                <a:cs typeface="Cambria" pitchFamily="34" charset="-120"/>
              </a:rPr>
              <a:t>3</a:t>
            </a:r>
            <a:endParaRPr lang="en-US" sz="3800" dirty="0"/>
          </a:p>
        </p:txBody>
      </p:sp>
      <p:sp>
        <p:nvSpPr>
          <p:cNvPr id="14" name="Text 12"/>
          <p:cNvSpPr/>
          <p:nvPr/>
        </p:nvSpPr>
        <p:spPr>
          <a:xfrm>
            <a:off x="6419088" y="3063240"/>
            <a:ext cx="2432304" cy="822960"/>
          </a:xfrm>
          <a:prstGeom prst="rect">
            <a:avLst/>
          </a:prstGeom>
          <a:noFill/>
          <a:ln/>
        </p:spPr>
        <p:txBody>
          <a:bodyPr wrap="square" lIns="0" tIns="0" rIns="0" bIns="0" rtlCol="0" anchor="t"/>
          <a:lstStyle/>
          <a:p>
            <a:pPr algn="ctr" indent="0" marL="0">
              <a:buNone/>
            </a:pPr>
            <a:r>
              <a:rPr lang="en-US" sz="1100" dirty="0">
                <a:solidFill>
                  <a:srgbClr val="1A1A2A"/>
                </a:solidFill>
                <a:latin typeface="Calibri" pitchFamily="34" charset="0"/>
                <a:ea typeface="Calibri" pitchFamily="34" charset="-122"/>
                <a:cs typeface="Calibri" pitchFamily="34" charset="-120"/>
              </a:rPr>
              <a:t>Hyperscale campuses</a:t>
            </a:r>
            <a:endParaRPr lang="en-US" sz="1100" dirty="0"/>
          </a:p>
          <a:p>
            <a:pPr algn="ctr" indent="0" marL="0">
              <a:buNone/>
            </a:pPr>
            <a:r>
              <a:rPr lang="en-US" sz="1100" dirty="0">
                <a:solidFill>
                  <a:srgbClr val="1A1A2A"/>
                </a:solidFill>
                <a:latin typeface="Calibri" pitchFamily="34" charset="0"/>
                <a:ea typeface="Calibri" pitchFamily="34" charset="-122"/>
                <a:cs typeface="Calibri" pitchFamily="34" charset="-120"/>
              </a:rPr>
              <a:t>since 2019</a:t>
            </a:r>
            <a:endParaRPr lang="en-US" sz="1100" dirty="0"/>
          </a:p>
        </p:txBody>
      </p:sp>
      <p:sp>
        <p:nvSpPr>
          <p:cNvPr id="15" name="Shape 13"/>
          <p:cNvSpPr/>
          <p:nvPr/>
        </p:nvSpPr>
        <p:spPr>
          <a:xfrm>
            <a:off x="9235440" y="2011680"/>
            <a:ext cx="2651760" cy="2103120"/>
          </a:xfrm>
          <a:prstGeom prst="roundRect">
            <a:avLst>
              <a:gd name="adj" fmla="val 3478"/>
            </a:avLst>
          </a:prstGeom>
          <a:solidFill>
            <a:srgbClr val="E8F7FB"/>
          </a:solidFill>
          <a:ln/>
          <a:effectLst>
            <a:outerShdw sx="100000" sy="100000" kx="0" ky="0" algn="bl" rotWithShape="0" blurRad="38100" dist="12700" dir="5400000">
              <a:srgbClr val="000000">
                <a:alpha val="15000"/>
              </a:srgbClr>
            </a:outerShdw>
          </a:effectLst>
        </p:spPr>
      </p:sp>
      <p:sp>
        <p:nvSpPr>
          <p:cNvPr id="16" name="Text 14"/>
          <p:cNvSpPr/>
          <p:nvPr/>
        </p:nvSpPr>
        <p:spPr>
          <a:xfrm>
            <a:off x="9345168" y="2194560"/>
            <a:ext cx="2432304" cy="822960"/>
          </a:xfrm>
          <a:prstGeom prst="rect">
            <a:avLst/>
          </a:prstGeom>
          <a:noFill/>
          <a:ln/>
        </p:spPr>
        <p:txBody>
          <a:bodyPr wrap="square" lIns="0" tIns="0" rIns="0" bIns="0" rtlCol="0" anchor="ctr"/>
          <a:lstStyle/>
          <a:p>
            <a:pPr algn="ctr" indent="0" marL="0">
              <a:buNone/>
            </a:pPr>
            <a:r>
              <a:rPr lang="en-US" sz="3200" b="1" dirty="0">
                <a:solidFill>
                  <a:srgbClr val="0A1628"/>
                </a:solidFill>
                <a:latin typeface="Cambria" pitchFamily="34" charset="0"/>
                <a:ea typeface="Cambria" pitchFamily="34" charset="-122"/>
                <a:cs typeface="Cambria" pitchFamily="34" charset="-120"/>
              </a:rPr>
              <a:t>Tier IV</a:t>
            </a:r>
            <a:endParaRPr lang="en-US" sz="3200" dirty="0"/>
          </a:p>
        </p:txBody>
      </p:sp>
      <p:sp>
        <p:nvSpPr>
          <p:cNvPr id="17" name="Text 15"/>
          <p:cNvSpPr/>
          <p:nvPr/>
        </p:nvSpPr>
        <p:spPr>
          <a:xfrm>
            <a:off x="9345168" y="3063240"/>
            <a:ext cx="2432304" cy="822960"/>
          </a:xfrm>
          <a:prstGeom prst="rect">
            <a:avLst/>
          </a:prstGeom>
          <a:noFill/>
          <a:ln/>
        </p:spPr>
        <p:txBody>
          <a:bodyPr wrap="square" lIns="0" tIns="0" rIns="0" bIns="0" rtlCol="0" anchor="t"/>
          <a:lstStyle/>
          <a:p>
            <a:pPr algn="ctr" indent="0" marL="0">
              <a:buNone/>
            </a:pPr>
            <a:r>
              <a:rPr lang="en-US" sz="1100" dirty="0">
                <a:solidFill>
                  <a:srgbClr val="1A1A2A"/>
                </a:solidFill>
                <a:latin typeface="Calibri" pitchFamily="34" charset="0"/>
                <a:ea typeface="Calibri" pitchFamily="34" charset="-122"/>
                <a:cs typeface="Calibri" pitchFamily="34" charset="-120"/>
              </a:rPr>
              <a:t>Uptime Institute</a:t>
            </a:r>
            <a:endParaRPr lang="en-US" sz="1100" dirty="0"/>
          </a:p>
          <a:p>
            <a:pPr algn="ctr" indent="0" marL="0">
              <a:buNone/>
            </a:pPr>
            <a:r>
              <a:rPr lang="en-US" sz="1100" dirty="0">
                <a:solidFill>
                  <a:srgbClr val="1A1A2A"/>
                </a:solidFill>
                <a:latin typeface="Calibri" pitchFamily="34" charset="0"/>
                <a:ea typeface="Calibri" pitchFamily="34" charset="-122"/>
                <a:cs typeface="Calibri" pitchFamily="34" charset="-120"/>
              </a:rPr>
              <a:t>certified</a:t>
            </a:r>
            <a:endParaRPr lang="en-US" sz="1100" dirty="0"/>
          </a:p>
        </p:txBody>
      </p:sp>
      <p:sp>
        <p:nvSpPr>
          <p:cNvPr id="18" name="Shape 16"/>
          <p:cNvSpPr/>
          <p:nvPr/>
        </p:nvSpPr>
        <p:spPr>
          <a:xfrm>
            <a:off x="457200" y="4434840"/>
            <a:ext cx="3566160" cy="1737360"/>
          </a:xfrm>
          <a:prstGeom prst="roundRect">
            <a:avLst>
              <a:gd name="adj" fmla="val 4211"/>
            </a:avLst>
          </a:prstGeom>
          <a:solidFill>
            <a:srgbClr val="F5F7FA"/>
          </a:solidFill>
          <a:ln/>
          <a:effectLst>
            <a:outerShdw sx="100000" sy="100000" kx="0" ky="0" algn="bl" rotWithShape="0" blurRad="38100" dist="12700" dir="5400000">
              <a:srgbClr val="000000">
                <a:alpha val="15000"/>
              </a:srgbClr>
            </a:outerShdw>
          </a:effectLst>
        </p:spPr>
      </p:sp>
      <p:sp>
        <p:nvSpPr>
          <p:cNvPr id="19" name="Text 17"/>
          <p:cNvSpPr/>
          <p:nvPr/>
        </p:nvSpPr>
        <p:spPr>
          <a:xfrm>
            <a:off x="594360" y="4526280"/>
            <a:ext cx="3291840" cy="365760"/>
          </a:xfrm>
          <a:prstGeom prst="rect">
            <a:avLst/>
          </a:prstGeom>
          <a:noFill/>
          <a:ln/>
        </p:spPr>
        <p:txBody>
          <a:bodyPr wrap="square" lIns="0" tIns="0" rIns="0" bIns="0" rtlCol="0" anchor="ctr"/>
          <a:lstStyle/>
          <a:p>
            <a:pPr indent="0" marL="0">
              <a:buNone/>
            </a:pPr>
            <a:r>
              <a:rPr lang="en-US" sz="1200" b="1" dirty="0">
                <a:solidFill>
                  <a:srgbClr val="0A1628"/>
                </a:solidFill>
                <a:latin typeface="Calibri" pitchFamily="34" charset="0"/>
                <a:ea typeface="Calibri" pitchFamily="34" charset="-122"/>
                <a:cs typeface="Calibri" pitchFamily="34" charset="-120"/>
              </a:rPr>
              <a:t>Saudi Telecom (STC)</a:t>
            </a:r>
            <a:endParaRPr lang="en-US" sz="1200" dirty="0"/>
          </a:p>
        </p:txBody>
      </p:sp>
      <p:sp>
        <p:nvSpPr>
          <p:cNvPr id="20" name="Text 18"/>
          <p:cNvSpPr/>
          <p:nvPr/>
        </p:nvSpPr>
        <p:spPr>
          <a:xfrm>
            <a:off x="594360" y="4919472"/>
            <a:ext cx="3291840" cy="1097280"/>
          </a:xfrm>
          <a:prstGeom prst="rect">
            <a:avLst/>
          </a:prstGeom>
          <a:noFill/>
          <a:ln/>
        </p:spPr>
        <p:txBody>
          <a:bodyPr wrap="square" lIns="0" tIns="0" rIns="0" bIns="0" rtlCol="0" anchor="t"/>
          <a:lstStyle/>
          <a:p>
            <a:pPr indent="0" marL="0">
              <a:buNone/>
            </a:pPr>
            <a:r>
              <a:rPr lang="en-US" sz="1050" dirty="0">
                <a:solidFill>
                  <a:srgbClr val="1A1A2A"/>
                </a:solidFill>
                <a:latin typeface="Calibri" pitchFamily="34" charset="0"/>
                <a:ea typeface="Calibri" pitchFamily="34" charset="-122"/>
                <a:cs typeface="Calibri" pitchFamily="34" charset="-120"/>
              </a:rPr>
              <a:t>40MW campus, Riyadh. Delivered 3 months ahead of schedule. Operational since Q2 2021.</a:t>
            </a:r>
            <a:endParaRPr lang="en-US" sz="1050" dirty="0"/>
          </a:p>
        </p:txBody>
      </p:sp>
      <p:sp>
        <p:nvSpPr>
          <p:cNvPr id="21" name="Shape 19"/>
          <p:cNvSpPr/>
          <p:nvPr/>
        </p:nvSpPr>
        <p:spPr>
          <a:xfrm>
            <a:off x="4297680" y="4434840"/>
            <a:ext cx="3566160" cy="1737360"/>
          </a:xfrm>
          <a:prstGeom prst="roundRect">
            <a:avLst>
              <a:gd name="adj" fmla="val 4211"/>
            </a:avLst>
          </a:prstGeom>
          <a:solidFill>
            <a:srgbClr val="F5F7FA"/>
          </a:solidFill>
          <a:ln/>
          <a:effectLst>
            <a:outerShdw sx="100000" sy="100000" kx="0" ky="0" algn="bl" rotWithShape="0" blurRad="38100" dist="12700" dir="5400000">
              <a:srgbClr val="000000">
                <a:alpha val="15000"/>
              </a:srgbClr>
            </a:outerShdw>
          </a:effectLst>
        </p:spPr>
      </p:sp>
      <p:sp>
        <p:nvSpPr>
          <p:cNvPr id="22" name="Text 20"/>
          <p:cNvSpPr/>
          <p:nvPr/>
        </p:nvSpPr>
        <p:spPr>
          <a:xfrm>
            <a:off x="4434840" y="4526280"/>
            <a:ext cx="3291840" cy="365760"/>
          </a:xfrm>
          <a:prstGeom prst="rect">
            <a:avLst/>
          </a:prstGeom>
          <a:noFill/>
          <a:ln/>
        </p:spPr>
        <p:txBody>
          <a:bodyPr wrap="square" lIns="0" tIns="0" rIns="0" bIns="0" rtlCol="0" anchor="ctr"/>
          <a:lstStyle/>
          <a:p>
            <a:pPr indent="0" marL="0">
              <a:buNone/>
            </a:pPr>
            <a:r>
              <a:rPr lang="en-US" sz="1200" b="1" dirty="0">
                <a:solidFill>
                  <a:srgbClr val="0A1628"/>
                </a:solidFill>
                <a:latin typeface="Calibri" pitchFamily="34" charset="0"/>
                <a:ea typeface="Calibri" pitchFamily="34" charset="-122"/>
                <a:cs typeface="Calibri" pitchFamily="34" charset="-120"/>
              </a:rPr>
              <a:t>Etisalat by e&amp;</a:t>
            </a:r>
            <a:endParaRPr lang="en-US" sz="1200" dirty="0"/>
          </a:p>
        </p:txBody>
      </p:sp>
      <p:sp>
        <p:nvSpPr>
          <p:cNvPr id="23" name="Text 21"/>
          <p:cNvSpPr/>
          <p:nvPr/>
        </p:nvSpPr>
        <p:spPr>
          <a:xfrm>
            <a:off x="4434840" y="4919472"/>
            <a:ext cx="3291840" cy="1097280"/>
          </a:xfrm>
          <a:prstGeom prst="rect">
            <a:avLst/>
          </a:prstGeom>
          <a:noFill/>
          <a:ln/>
        </p:spPr>
        <p:txBody>
          <a:bodyPr wrap="square" lIns="0" tIns="0" rIns="0" bIns="0" rtlCol="0" anchor="t"/>
          <a:lstStyle/>
          <a:p>
            <a:pPr indent="0" marL="0">
              <a:buNone/>
            </a:pPr>
            <a:r>
              <a:rPr lang="en-US" sz="1050" dirty="0">
                <a:solidFill>
                  <a:srgbClr val="1A1A2A"/>
                </a:solidFill>
                <a:latin typeface="Calibri" pitchFamily="34" charset="0"/>
                <a:ea typeface="Calibri" pitchFamily="34" charset="-122"/>
                <a:cs typeface="Calibri" pitchFamily="34" charset="-120"/>
              </a:rPr>
              <a:t>60MW dual-hall facility, Abu Dhabi. First Tier IV certified DC in the UAE built to GCC Green Standard.</a:t>
            </a:r>
            <a:endParaRPr lang="en-US" sz="1050" dirty="0"/>
          </a:p>
        </p:txBody>
      </p:sp>
      <p:sp>
        <p:nvSpPr>
          <p:cNvPr id="24" name="Shape 22"/>
          <p:cNvSpPr/>
          <p:nvPr/>
        </p:nvSpPr>
        <p:spPr>
          <a:xfrm>
            <a:off x="8138160" y="4434840"/>
            <a:ext cx="3566160" cy="1737360"/>
          </a:xfrm>
          <a:prstGeom prst="roundRect">
            <a:avLst>
              <a:gd name="adj" fmla="val 4211"/>
            </a:avLst>
          </a:prstGeom>
          <a:solidFill>
            <a:srgbClr val="F5F7FA"/>
          </a:solidFill>
          <a:ln/>
          <a:effectLst>
            <a:outerShdw sx="100000" sy="100000" kx="0" ky="0" algn="bl" rotWithShape="0" blurRad="38100" dist="12700" dir="5400000">
              <a:srgbClr val="000000">
                <a:alpha val="15000"/>
              </a:srgbClr>
            </a:outerShdw>
          </a:effectLst>
        </p:spPr>
      </p:sp>
      <p:sp>
        <p:nvSpPr>
          <p:cNvPr id="25" name="Text 23"/>
          <p:cNvSpPr/>
          <p:nvPr/>
        </p:nvSpPr>
        <p:spPr>
          <a:xfrm>
            <a:off x="8275320" y="4526280"/>
            <a:ext cx="3291840" cy="365760"/>
          </a:xfrm>
          <a:prstGeom prst="rect">
            <a:avLst/>
          </a:prstGeom>
          <a:noFill/>
          <a:ln/>
        </p:spPr>
        <p:txBody>
          <a:bodyPr wrap="square" lIns="0" tIns="0" rIns="0" bIns="0" rtlCol="0" anchor="ctr"/>
          <a:lstStyle/>
          <a:p>
            <a:pPr indent="0" marL="0">
              <a:buNone/>
            </a:pPr>
            <a:r>
              <a:rPr lang="en-US" sz="1200" b="1" dirty="0">
                <a:solidFill>
                  <a:srgbClr val="0A1628"/>
                </a:solidFill>
                <a:latin typeface="Calibri" pitchFamily="34" charset="0"/>
                <a:ea typeface="Calibri" pitchFamily="34" charset="-122"/>
                <a:cs typeface="Calibri" pitchFamily="34" charset="-120"/>
              </a:rPr>
              <a:t>National Data Centre Authority</a:t>
            </a:r>
            <a:endParaRPr lang="en-US" sz="1200" dirty="0"/>
          </a:p>
        </p:txBody>
      </p:sp>
      <p:sp>
        <p:nvSpPr>
          <p:cNvPr id="26" name="Text 24"/>
          <p:cNvSpPr/>
          <p:nvPr/>
        </p:nvSpPr>
        <p:spPr>
          <a:xfrm>
            <a:off x="8275320" y="4919472"/>
            <a:ext cx="3291840" cy="1097280"/>
          </a:xfrm>
          <a:prstGeom prst="rect">
            <a:avLst/>
          </a:prstGeom>
          <a:noFill/>
          <a:ln/>
        </p:spPr>
        <p:txBody>
          <a:bodyPr wrap="square" lIns="0" tIns="0" rIns="0" bIns="0" rtlCol="0" anchor="t"/>
          <a:lstStyle/>
          <a:p>
            <a:pPr indent="0" marL="0">
              <a:buNone/>
            </a:pPr>
            <a:r>
              <a:rPr lang="en-US" sz="1050" dirty="0">
                <a:solidFill>
                  <a:srgbClr val="1A1A2A"/>
                </a:solidFill>
                <a:latin typeface="Calibri" pitchFamily="34" charset="0"/>
                <a:ea typeface="Calibri" pitchFamily="34" charset="-122"/>
                <a:cs typeface="Calibri" pitchFamily="34" charset="-120"/>
              </a:rPr>
              <a:t>50MW sovereign cloud campus, Muscat. Designed to NCSA cybersecurity framework requirements.</a:t>
            </a:r>
            <a:endParaRPr lang="en-US" sz="1050" dirty="0"/>
          </a:p>
        </p:txBody>
      </p:sp>
      <p:sp>
        <p:nvSpPr>
          <p:cNvPr id="27" name="Text 25"/>
          <p:cNvSpPr/>
          <p:nvPr/>
        </p:nvSpPr>
        <p:spPr>
          <a:xfrm>
            <a:off x="457200" y="6565392"/>
            <a:ext cx="4572000" cy="228600"/>
          </a:xfrm>
          <a:prstGeom prst="rect">
            <a:avLst/>
          </a:prstGeom>
          <a:noFill/>
          <a:ln/>
        </p:spPr>
        <p:txBody>
          <a:bodyPr wrap="square" rtlCol="0" anchor="ctr"/>
          <a:lstStyle/>
          <a:p>
            <a:pPr indent="0" marL="0">
              <a:buNone/>
            </a:pPr>
            <a:r>
              <a:rPr lang="en-US" sz="800" dirty="0">
                <a:solidFill>
                  <a:srgbClr val="8894A0"/>
                </a:solidFill>
                <a:latin typeface="Calibri" pitchFamily="34" charset="0"/>
                <a:ea typeface="Calibri" pitchFamily="34" charset="-122"/>
                <a:cs typeface="Calibri" pitchFamily="34" charset="-120"/>
              </a:rPr>
              <a:t>Meridian Data Solutions</a:t>
            </a:r>
            <a:endParaRPr lang="en-US" sz="800" dirty="0"/>
          </a:p>
        </p:txBody>
      </p:sp>
      <p:sp>
        <p:nvSpPr>
          <p:cNvPr id="28" name="Text 26"/>
          <p:cNvSpPr/>
          <p:nvPr/>
        </p:nvSpPr>
        <p:spPr>
          <a:xfrm>
            <a:off x="8138160" y="6565392"/>
            <a:ext cx="3749040" cy="228600"/>
          </a:xfrm>
          <a:prstGeom prst="rect">
            <a:avLst/>
          </a:prstGeom>
          <a:noFill/>
          <a:ln/>
        </p:spPr>
        <p:txBody>
          <a:bodyPr wrap="square" rtlCol="0" anchor="ctr"/>
          <a:lstStyle/>
          <a:p>
            <a:pPr algn="r" indent="0" marL="0">
              <a:buNone/>
            </a:pPr>
            <a:r>
              <a:rPr lang="en-US" sz="800" dirty="0">
                <a:solidFill>
                  <a:srgbClr val="8894A0"/>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60E1A"/>
        </a:solidFill>
      </p:bgPr>
    </p:bg>
    <p:spTree>
      <p:nvGrpSpPr>
        <p:cNvPr id="1" name=""/>
        <p:cNvGrpSpPr/>
        <p:nvPr/>
      </p:nvGrpSpPr>
      <p:grpSpPr>
        <a:xfrm>
          <a:off x="0" y="0"/>
          <a:ext cx="0" cy="0"/>
          <a:chOff x="0" y="0"/>
          <a:chExt cx="0" cy="0"/>
        </a:xfrm>
      </p:grpSpPr>
      <p:sp>
        <p:nvSpPr>
          <p:cNvPr id="2" name="Shape 0"/>
          <p:cNvSpPr/>
          <p:nvPr/>
        </p:nvSpPr>
        <p:spPr>
          <a:xfrm>
            <a:off x="822960" y="2331720"/>
            <a:ext cx="1097280" cy="82296"/>
          </a:xfrm>
          <a:prstGeom prst="rect">
            <a:avLst/>
          </a:prstGeom>
          <a:solidFill>
            <a:srgbClr val="00B4D8"/>
          </a:solidFill>
          <a:ln/>
        </p:spPr>
      </p:sp>
      <p:sp>
        <p:nvSpPr>
          <p:cNvPr id="3" name="Text 1"/>
          <p:cNvSpPr/>
          <p:nvPr/>
        </p:nvSpPr>
        <p:spPr>
          <a:xfrm>
            <a:off x="822960" y="2651760"/>
            <a:ext cx="10515600" cy="1645920"/>
          </a:xfrm>
          <a:prstGeom prst="rect">
            <a:avLst/>
          </a:prstGeom>
          <a:noFill/>
          <a:ln/>
        </p:spPr>
        <p:txBody>
          <a:bodyPr wrap="square" rtlCol="0" anchor="ctr"/>
          <a:lstStyle/>
          <a:p>
            <a:pPr indent="0" marL="0">
              <a:lnSpc>
                <a:spcPct val="115000"/>
              </a:lnSpc>
              <a:buNone/>
            </a:pPr>
            <a:r>
              <a:rPr lang="en-US" sz="3000" b="1" dirty="0">
                <a:solidFill>
                  <a:srgbClr val="FFFFFF"/>
                </a:solidFill>
                <a:latin typeface="Cambria" pitchFamily="34" charset="0"/>
                <a:ea typeface="Cambria" pitchFamily="34" charset="-122"/>
                <a:cs typeface="Cambria" pitchFamily="34" charset="-120"/>
              </a:rPr>
              <a:t>A turnkey campus designed around Neom's</a:t>
            </a:r>
            <a:endParaRPr lang="en-US" sz="3000" dirty="0"/>
          </a:p>
          <a:p>
            <a:pPr indent="0" marL="0">
              <a:lnSpc>
                <a:spcPct val="115000"/>
              </a:lnSpc>
              <a:buNone/>
            </a:pPr>
            <a:r>
              <a:rPr lang="en-US" sz="3000" b="1" dirty="0">
                <a:solidFill>
                  <a:srgbClr val="FFFFFF"/>
                </a:solidFill>
                <a:latin typeface="Cambria" pitchFamily="34" charset="0"/>
                <a:ea typeface="Cambria" pitchFamily="34" charset="-122"/>
                <a:cs typeface="Cambria" pitchFamily="34" charset="-120"/>
              </a:rPr>
              <a:t>climate, grid, and Apex's growth plan</a:t>
            </a:r>
            <a:endParaRPr lang="en-US" sz="3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0515600" cy="64008"/>
          </a:xfrm>
          <a:prstGeom prst="rect">
            <a:avLst/>
          </a:prstGeom>
          <a:solidFill>
            <a:srgbClr val="0A1628"/>
          </a:solidFill>
          <a:ln/>
        </p:spPr>
      </p:sp>
      <p:sp>
        <p:nvSpPr>
          <p:cNvPr id="3" name="Shape 1"/>
          <p:cNvSpPr/>
          <p:nvPr/>
        </p:nvSpPr>
        <p:spPr>
          <a:xfrm>
            <a:off x="10515600" y="0"/>
            <a:ext cx="1673352" cy="64008"/>
          </a:xfrm>
          <a:prstGeom prst="rect">
            <a:avLst/>
          </a:prstGeom>
          <a:solidFill>
            <a:srgbClr val="00B4D8"/>
          </a:solidFill>
          <a:ln/>
        </p:spPr>
      </p:sp>
      <p:sp>
        <p:nvSpPr>
          <p:cNvPr id="4" name="Text 2"/>
          <p:cNvSpPr/>
          <p:nvPr/>
        </p:nvSpPr>
        <p:spPr>
          <a:xfrm>
            <a:off x="457200" y="274320"/>
            <a:ext cx="11247120" cy="777240"/>
          </a:xfrm>
          <a:prstGeom prst="rect">
            <a:avLst/>
          </a:prstGeom>
          <a:noFill/>
          <a:ln/>
        </p:spPr>
        <p:txBody>
          <a:bodyPr wrap="square" rtlCol="0" anchor="ctr"/>
          <a:lstStyle/>
          <a:p>
            <a:pPr indent="0" marL="0">
              <a:buNone/>
            </a:pPr>
            <a:r>
              <a:rPr lang="en-US" sz="2200" b="1" dirty="0">
                <a:solidFill>
                  <a:srgbClr val="0A1628"/>
                </a:solidFill>
                <a:latin typeface="Cambria" pitchFamily="34" charset="0"/>
                <a:ea typeface="Cambria" pitchFamily="34" charset="-122"/>
                <a:cs typeface="Cambria" pitchFamily="34" charset="-120"/>
              </a:rPr>
              <a:t>The campus is delivered in five integrated workstreams across 30 months</a:t>
            </a:r>
            <a:endParaRPr lang="en-US" sz="2200" dirty="0"/>
          </a:p>
        </p:txBody>
      </p:sp>
      <p:sp>
        <p:nvSpPr>
          <p:cNvPr id="5" name="Text 3"/>
          <p:cNvSpPr/>
          <p:nvPr/>
        </p:nvSpPr>
        <p:spPr>
          <a:xfrm>
            <a:off x="457200" y="1097280"/>
            <a:ext cx="11247120" cy="594360"/>
          </a:xfrm>
          <a:prstGeom prst="rect">
            <a:avLst/>
          </a:prstGeom>
          <a:noFill/>
          <a:ln/>
        </p:spPr>
        <p:txBody>
          <a:bodyPr wrap="square" rtlCol="0" anchor="ctr"/>
          <a:lstStyle/>
          <a:p>
            <a:pPr indent="0" marL="0">
              <a:buNone/>
            </a:pPr>
            <a:r>
              <a:rPr lang="en-US" sz="1200" dirty="0">
                <a:solidFill>
                  <a:srgbClr val="444444"/>
                </a:solidFill>
                <a:latin typeface="Calibri" pitchFamily="34" charset="0"/>
                <a:ea typeface="Calibri" pitchFamily="34" charset="-122"/>
                <a:cs typeface="Calibri" pitchFamily="34" charset="-120"/>
              </a:rPr>
              <a:t>Each workstream is led by a named Meridian principal. The 5-year managed-services contract begins at handover and runs concurrently with the final commissioning phase.</a:t>
            </a:r>
            <a:endParaRPr lang="en-US" sz="1200" dirty="0"/>
          </a:p>
        </p:txBody>
      </p:sp>
      <p:sp>
        <p:nvSpPr>
          <p:cNvPr id="6" name="Shape 4"/>
          <p:cNvSpPr/>
          <p:nvPr/>
        </p:nvSpPr>
        <p:spPr>
          <a:xfrm>
            <a:off x="457200" y="1920240"/>
            <a:ext cx="3566160" cy="2011680"/>
          </a:xfrm>
          <a:prstGeom prst="roundRect">
            <a:avLst>
              <a:gd name="adj" fmla="val 3636"/>
            </a:avLst>
          </a:prstGeom>
          <a:solidFill>
            <a:srgbClr val="E8F7FB"/>
          </a:solidFill>
          <a:ln/>
          <a:effectLst>
            <a:outerShdw sx="100000" sy="100000" kx="0" ky="0" algn="bl" rotWithShape="0" blurRad="38100" dist="12700" dir="5400000">
              <a:srgbClr val="000000">
                <a:alpha val="15000"/>
              </a:srgbClr>
            </a:outerShdw>
          </a:effectLst>
        </p:spPr>
      </p:sp>
      <p:pic>
        <p:nvPicPr>
          <p:cNvPr id="7" name="Image 0" descr="preencoded.png">    </p:cNvPr>
          <p:cNvPicPr>
            <a:picLocks noChangeAspect="1"/>
          </p:cNvPicPr>
          <p:nvPr/>
        </p:nvPicPr>
        <p:blipFill>
          <a:blip r:embed="rId1"/>
          <a:stretch>
            <a:fillRect/>
          </a:stretch>
        </p:blipFill>
        <p:spPr>
          <a:xfrm>
            <a:off x="621792" y="2084832"/>
            <a:ext cx="310896" cy="310896"/>
          </a:xfrm>
          <a:prstGeom prst="rect">
            <a:avLst/>
          </a:prstGeom>
        </p:spPr>
      </p:pic>
      <p:sp>
        <p:nvSpPr>
          <p:cNvPr id="8" name="Text 5"/>
          <p:cNvSpPr/>
          <p:nvPr/>
        </p:nvSpPr>
        <p:spPr>
          <a:xfrm>
            <a:off x="1005840" y="2057400"/>
            <a:ext cx="2834640" cy="365760"/>
          </a:xfrm>
          <a:prstGeom prst="rect">
            <a:avLst/>
          </a:prstGeom>
          <a:noFill/>
          <a:ln/>
        </p:spPr>
        <p:txBody>
          <a:bodyPr wrap="square" lIns="0" tIns="0" rIns="0" bIns="0" rtlCol="0" anchor="ctr"/>
          <a:lstStyle/>
          <a:p>
            <a:pPr indent="0" marL="0">
              <a:buNone/>
            </a:pPr>
            <a:r>
              <a:rPr lang="en-US" sz="1300" b="1" dirty="0">
                <a:solidFill>
                  <a:srgbClr val="0A1628"/>
                </a:solidFill>
                <a:latin typeface="Calibri" pitchFamily="34" charset="0"/>
                <a:ea typeface="Calibri" pitchFamily="34" charset="-122"/>
                <a:cs typeface="Calibri" pitchFamily="34" charset="-120"/>
              </a:rPr>
              <a:t>Civil &amp; Structural</a:t>
            </a:r>
            <a:endParaRPr lang="en-US" sz="1300" dirty="0"/>
          </a:p>
        </p:txBody>
      </p:sp>
      <p:sp>
        <p:nvSpPr>
          <p:cNvPr id="9" name="Text 6"/>
          <p:cNvSpPr/>
          <p:nvPr/>
        </p:nvSpPr>
        <p:spPr>
          <a:xfrm>
            <a:off x="621792" y="2514600"/>
            <a:ext cx="3236976" cy="12344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Site prep, foundations, building shell, hardstands, security perimeter</a:t>
            </a:r>
            <a:endParaRPr lang="en-US" sz="1100" dirty="0"/>
          </a:p>
        </p:txBody>
      </p:sp>
      <p:sp>
        <p:nvSpPr>
          <p:cNvPr id="10" name="Shape 7"/>
          <p:cNvSpPr/>
          <p:nvPr/>
        </p:nvSpPr>
        <p:spPr>
          <a:xfrm>
            <a:off x="4297680" y="1920240"/>
            <a:ext cx="3566160" cy="2011680"/>
          </a:xfrm>
          <a:prstGeom prst="roundRect">
            <a:avLst>
              <a:gd name="adj" fmla="val 3636"/>
            </a:avLst>
          </a:prstGeom>
          <a:solidFill>
            <a:srgbClr val="E8F7FB"/>
          </a:solidFill>
          <a:ln/>
          <a:effectLst>
            <a:outerShdw sx="100000" sy="100000" kx="0" ky="0" algn="bl" rotWithShape="0" blurRad="38100" dist="12700" dir="5400000">
              <a:srgbClr val="000000">
                <a:alpha val="15000"/>
              </a:srgbClr>
            </a:outerShdw>
          </a:effectLst>
        </p:spPr>
      </p:sp>
      <p:pic>
        <p:nvPicPr>
          <p:cNvPr id="11" name="Image 1" descr="preencoded.png">    </p:cNvPr>
          <p:cNvPicPr>
            <a:picLocks noChangeAspect="1"/>
          </p:cNvPicPr>
          <p:nvPr/>
        </p:nvPicPr>
        <p:blipFill>
          <a:blip r:embed="rId2"/>
          <a:stretch>
            <a:fillRect/>
          </a:stretch>
        </p:blipFill>
        <p:spPr>
          <a:xfrm>
            <a:off x="4462272" y="2084832"/>
            <a:ext cx="310896" cy="310896"/>
          </a:xfrm>
          <a:prstGeom prst="rect">
            <a:avLst/>
          </a:prstGeom>
        </p:spPr>
      </p:pic>
      <p:sp>
        <p:nvSpPr>
          <p:cNvPr id="12" name="Text 8"/>
          <p:cNvSpPr/>
          <p:nvPr/>
        </p:nvSpPr>
        <p:spPr>
          <a:xfrm>
            <a:off x="4846320" y="2057400"/>
            <a:ext cx="2834640" cy="365760"/>
          </a:xfrm>
          <a:prstGeom prst="rect">
            <a:avLst/>
          </a:prstGeom>
          <a:noFill/>
          <a:ln/>
        </p:spPr>
        <p:txBody>
          <a:bodyPr wrap="square" lIns="0" tIns="0" rIns="0" bIns="0" rtlCol="0" anchor="ctr"/>
          <a:lstStyle/>
          <a:p>
            <a:pPr indent="0" marL="0">
              <a:buNone/>
            </a:pPr>
            <a:r>
              <a:rPr lang="en-US" sz="1300" b="1" dirty="0">
                <a:solidFill>
                  <a:srgbClr val="0A1628"/>
                </a:solidFill>
                <a:latin typeface="Calibri" pitchFamily="34" charset="0"/>
                <a:ea typeface="Calibri" pitchFamily="34" charset="-122"/>
                <a:cs typeface="Calibri" pitchFamily="34" charset="-120"/>
              </a:rPr>
              <a:t>MEP &amp; Power</a:t>
            </a:r>
            <a:endParaRPr lang="en-US" sz="1300" dirty="0"/>
          </a:p>
        </p:txBody>
      </p:sp>
      <p:sp>
        <p:nvSpPr>
          <p:cNvPr id="13" name="Text 9"/>
          <p:cNvSpPr/>
          <p:nvPr/>
        </p:nvSpPr>
        <p:spPr>
          <a:xfrm>
            <a:off x="4462272" y="2514600"/>
            <a:ext cx="3236976" cy="12344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HV switchgear, generators, UPS, battery, PDUs, BMS integration</a:t>
            </a:r>
            <a:endParaRPr lang="en-US" sz="1100" dirty="0"/>
          </a:p>
        </p:txBody>
      </p:sp>
      <p:sp>
        <p:nvSpPr>
          <p:cNvPr id="14" name="Shape 10"/>
          <p:cNvSpPr/>
          <p:nvPr/>
        </p:nvSpPr>
        <p:spPr>
          <a:xfrm>
            <a:off x="8138160" y="1920240"/>
            <a:ext cx="3566160" cy="2011680"/>
          </a:xfrm>
          <a:prstGeom prst="roundRect">
            <a:avLst>
              <a:gd name="adj" fmla="val 3636"/>
            </a:avLst>
          </a:prstGeom>
          <a:solidFill>
            <a:srgbClr val="E8F7FB"/>
          </a:solidFill>
          <a:ln/>
          <a:effectLst>
            <a:outerShdw sx="100000" sy="100000" kx="0" ky="0" algn="bl" rotWithShape="0" blurRad="38100" dist="12700" dir="5400000">
              <a:srgbClr val="000000">
                <a:alpha val="15000"/>
              </a:srgbClr>
            </a:outerShdw>
          </a:effectLst>
        </p:spPr>
      </p:sp>
      <p:pic>
        <p:nvPicPr>
          <p:cNvPr id="15" name="Image 2" descr="preencoded.png">    </p:cNvPr>
          <p:cNvPicPr>
            <a:picLocks noChangeAspect="1"/>
          </p:cNvPicPr>
          <p:nvPr/>
        </p:nvPicPr>
        <p:blipFill>
          <a:blip r:embed="rId3"/>
          <a:stretch>
            <a:fillRect/>
          </a:stretch>
        </p:blipFill>
        <p:spPr>
          <a:xfrm>
            <a:off x="8302752" y="2084832"/>
            <a:ext cx="310896" cy="310896"/>
          </a:xfrm>
          <a:prstGeom prst="rect">
            <a:avLst/>
          </a:prstGeom>
        </p:spPr>
      </p:pic>
      <p:sp>
        <p:nvSpPr>
          <p:cNvPr id="16" name="Text 11"/>
          <p:cNvSpPr/>
          <p:nvPr/>
        </p:nvSpPr>
        <p:spPr>
          <a:xfrm>
            <a:off x="8686800" y="2057400"/>
            <a:ext cx="2834640" cy="365760"/>
          </a:xfrm>
          <a:prstGeom prst="rect">
            <a:avLst/>
          </a:prstGeom>
          <a:noFill/>
          <a:ln/>
        </p:spPr>
        <p:txBody>
          <a:bodyPr wrap="square" lIns="0" tIns="0" rIns="0" bIns="0" rtlCol="0" anchor="ctr"/>
          <a:lstStyle/>
          <a:p>
            <a:pPr indent="0" marL="0">
              <a:buNone/>
            </a:pPr>
            <a:r>
              <a:rPr lang="en-US" sz="1300" b="1" dirty="0">
                <a:solidFill>
                  <a:srgbClr val="0A1628"/>
                </a:solidFill>
                <a:latin typeface="Calibri" pitchFamily="34" charset="0"/>
                <a:ea typeface="Calibri" pitchFamily="34" charset="-122"/>
                <a:cs typeface="Calibri" pitchFamily="34" charset="-120"/>
              </a:rPr>
              <a:t>Cooling Systems</a:t>
            </a:r>
            <a:endParaRPr lang="en-US" sz="1300" dirty="0"/>
          </a:p>
        </p:txBody>
      </p:sp>
      <p:sp>
        <p:nvSpPr>
          <p:cNvPr id="17" name="Text 12"/>
          <p:cNvSpPr/>
          <p:nvPr/>
        </p:nvSpPr>
        <p:spPr>
          <a:xfrm>
            <a:off x="8302752" y="2514600"/>
            <a:ext cx="3236976" cy="12344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Indirect evaporative + rear-door liquid cooling hybrid. PUE ≤ 1.25</a:t>
            </a:r>
            <a:endParaRPr lang="en-US" sz="1100" dirty="0"/>
          </a:p>
        </p:txBody>
      </p:sp>
      <p:sp>
        <p:nvSpPr>
          <p:cNvPr id="18" name="Shape 13"/>
          <p:cNvSpPr/>
          <p:nvPr/>
        </p:nvSpPr>
        <p:spPr>
          <a:xfrm>
            <a:off x="457200" y="4251960"/>
            <a:ext cx="3566160" cy="2011680"/>
          </a:xfrm>
          <a:prstGeom prst="roundRect">
            <a:avLst>
              <a:gd name="adj" fmla="val 3636"/>
            </a:avLst>
          </a:prstGeom>
          <a:solidFill>
            <a:srgbClr val="E8F7FB"/>
          </a:solidFill>
          <a:ln/>
          <a:effectLst>
            <a:outerShdw sx="100000" sy="100000" kx="0" ky="0" algn="bl" rotWithShape="0" blurRad="38100" dist="12700" dir="5400000">
              <a:srgbClr val="000000">
                <a:alpha val="15000"/>
              </a:srgbClr>
            </a:outerShdw>
          </a:effectLst>
        </p:spPr>
      </p:sp>
      <p:pic>
        <p:nvPicPr>
          <p:cNvPr id="19" name="Image 3" descr="preencoded.png">    </p:cNvPr>
          <p:cNvPicPr>
            <a:picLocks noChangeAspect="1"/>
          </p:cNvPicPr>
          <p:nvPr/>
        </p:nvPicPr>
        <p:blipFill>
          <a:blip r:embed="rId4"/>
          <a:stretch>
            <a:fillRect/>
          </a:stretch>
        </p:blipFill>
        <p:spPr>
          <a:xfrm>
            <a:off x="621792" y="4416552"/>
            <a:ext cx="310896" cy="310896"/>
          </a:xfrm>
          <a:prstGeom prst="rect">
            <a:avLst/>
          </a:prstGeom>
        </p:spPr>
      </p:pic>
      <p:sp>
        <p:nvSpPr>
          <p:cNvPr id="20" name="Text 14"/>
          <p:cNvSpPr/>
          <p:nvPr/>
        </p:nvSpPr>
        <p:spPr>
          <a:xfrm>
            <a:off x="1005840" y="4389120"/>
            <a:ext cx="2834640" cy="365760"/>
          </a:xfrm>
          <a:prstGeom prst="rect">
            <a:avLst/>
          </a:prstGeom>
          <a:noFill/>
          <a:ln/>
        </p:spPr>
        <p:txBody>
          <a:bodyPr wrap="square" lIns="0" tIns="0" rIns="0" bIns="0" rtlCol="0" anchor="ctr"/>
          <a:lstStyle/>
          <a:p>
            <a:pPr indent="0" marL="0">
              <a:buNone/>
            </a:pPr>
            <a:r>
              <a:rPr lang="en-US" sz="1300" b="1" dirty="0">
                <a:solidFill>
                  <a:srgbClr val="0A1628"/>
                </a:solidFill>
                <a:latin typeface="Calibri" pitchFamily="34" charset="0"/>
                <a:ea typeface="Calibri" pitchFamily="34" charset="-122"/>
                <a:cs typeface="Calibri" pitchFamily="34" charset="-120"/>
              </a:rPr>
              <a:t>IT Infrastructure</a:t>
            </a:r>
            <a:endParaRPr lang="en-US" sz="1300" dirty="0"/>
          </a:p>
        </p:txBody>
      </p:sp>
      <p:sp>
        <p:nvSpPr>
          <p:cNvPr id="21" name="Text 15"/>
          <p:cNvSpPr/>
          <p:nvPr/>
        </p:nvSpPr>
        <p:spPr>
          <a:xfrm>
            <a:off x="621792" y="4846320"/>
            <a:ext cx="3236976" cy="12344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Containment, structured cabling, network backbone, meet-me rooms</a:t>
            </a:r>
            <a:endParaRPr lang="en-US" sz="1100" dirty="0"/>
          </a:p>
        </p:txBody>
      </p:sp>
      <p:sp>
        <p:nvSpPr>
          <p:cNvPr id="22" name="Shape 16"/>
          <p:cNvSpPr/>
          <p:nvPr/>
        </p:nvSpPr>
        <p:spPr>
          <a:xfrm>
            <a:off x="4297680" y="4251960"/>
            <a:ext cx="3566160" cy="2011680"/>
          </a:xfrm>
          <a:prstGeom prst="roundRect">
            <a:avLst>
              <a:gd name="adj" fmla="val 3636"/>
            </a:avLst>
          </a:prstGeom>
          <a:solidFill>
            <a:srgbClr val="E8F7FB"/>
          </a:solidFill>
          <a:ln/>
          <a:effectLst>
            <a:outerShdw sx="100000" sy="100000" kx="0" ky="0" algn="bl" rotWithShape="0" blurRad="38100" dist="12700" dir="5400000">
              <a:srgbClr val="000000">
                <a:alpha val="15000"/>
              </a:srgbClr>
            </a:outerShdw>
          </a:effectLst>
        </p:spPr>
      </p:sp>
      <p:pic>
        <p:nvPicPr>
          <p:cNvPr id="23" name="Image 4" descr="preencoded.png">    </p:cNvPr>
          <p:cNvPicPr>
            <a:picLocks noChangeAspect="1"/>
          </p:cNvPicPr>
          <p:nvPr/>
        </p:nvPicPr>
        <p:blipFill>
          <a:blip r:embed="rId5"/>
          <a:stretch>
            <a:fillRect/>
          </a:stretch>
        </p:blipFill>
        <p:spPr>
          <a:xfrm>
            <a:off x="4462272" y="4416552"/>
            <a:ext cx="310896" cy="310896"/>
          </a:xfrm>
          <a:prstGeom prst="rect">
            <a:avLst/>
          </a:prstGeom>
        </p:spPr>
      </p:pic>
      <p:sp>
        <p:nvSpPr>
          <p:cNvPr id="24" name="Text 17"/>
          <p:cNvSpPr/>
          <p:nvPr/>
        </p:nvSpPr>
        <p:spPr>
          <a:xfrm>
            <a:off x="4846320" y="4389120"/>
            <a:ext cx="2834640" cy="365760"/>
          </a:xfrm>
          <a:prstGeom prst="rect">
            <a:avLst/>
          </a:prstGeom>
          <a:noFill/>
          <a:ln/>
        </p:spPr>
        <p:txBody>
          <a:bodyPr wrap="square" lIns="0" tIns="0" rIns="0" bIns="0" rtlCol="0" anchor="ctr"/>
          <a:lstStyle/>
          <a:p>
            <a:pPr indent="0" marL="0">
              <a:buNone/>
            </a:pPr>
            <a:r>
              <a:rPr lang="en-US" sz="1300" b="1" dirty="0">
                <a:solidFill>
                  <a:srgbClr val="0A1628"/>
                </a:solidFill>
                <a:latin typeface="Calibri" pitchFamily="34" charset="0"/>
                <a:ea typeface="Calibri" pitchFamily="34" charset="-122"/>
                <a:cs typeface="Calibri" pitchFamily="34" charset="-120"/>
              </a:rPr>
              <a:t>Testing &amp; Commissioning</a:t>
            </a:r>
            <a:endParaRPr lang="en-US" sz="1300" dirty="0"/>
          </a:p>
        </p:txBody>
      </p:sp>
      <p:sp>
        <p:nvSpPr>
          <p:cNvPr id="25" name="Text 18"/>
          <p:cNvSpPr/>
          <p:nvPr/>
        </p:nvSpPr>
        <p:spPr>
          <a:xfrm>
            <a:off x="4462272" y="4846320"/>
            <a:ext cx="3236976" cy="12344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IST, integrated testing, Tier IV cert, phased handover to Ops</a:t>
            </a:r>
            <a:endParaRPr lang="en-US" sz="1100" dirty="0"/>
          </a:p>
        </p:txBody>
      </p:sp>
      <p:sp>
        <p:nvSpPr>
          <p:cNvPr id="26" name="Shape 19"/>
          <p:cNvSpPr/>
          <p:nvPr/>
        </p:nvSpPr>
        <p:spPr>
          <a:xfrm>
            <a:off x="8138160" y="4251960"/>
            <a:ext cx="3566160" cy="2011680"/>
          </a:xfrm>
          <a:prstGeom prst="roundRect">
            <a:avLst>
              <a:gd name="adj" fmla="val 3636"/>
            </a:avLst>
          </a:prstGeom>
          <a:solidFill>
            <a:srgbClr val="E8F7FB"/>
          </a:solidFill>
          <a:ln/>
          <a:effectLst>
            <a:outerShdw sx="100000" sy="100000" kx="0" ky="0" algn="bl" rotWithShape="0" blurRad="38100" dist="12700" dir="5400000">
              <a:srgbClr val="000000">
                <a:alpha val="15000"/>
              </a:srgbClr>
            </a:outerShdw>
          </a:effectLst>
        </p:spPr>
      </p:sp>
      <p:pic>
        <p:nvPicPr>
          <p:cNvPr id="27" name="Image 5" descr="preencoded.png">    </p:cNvPr>
          <p:cNvPicPr>
            <a:picLocks noChangeAspect="1"/>
          </p:cNvPicPr>
          <p:nvPr/>
        </p:nvPicPr>
        <p:blipFill>
          <a:blip r:embed="rId6"/>
          <a:stretch>
            <a:fillRect/>
          </a:stretch>
        </p:blipFill>
        <p:spPr>
          <a:xfrm>
            <a:off x="8302752" y="4416552"/>
            <a:ext cx="310896" cy="310896"/>
          </a:xfrm>
          <a:prstGeom prst="rect">
            <a:avLst/>
          </a:prstGeom>
        </p:spPr>
      </p:pic>
      <p:sp>
        <p:nvSpPr>
          <p:cNvPr id="28" name="Text 20"/>
          <p:cNvSpPr/>
          <p:nvPr/>
        </p:nvSpPr>
        <p:spPr>
          <a:xfrm>
            <a:off x="8686800" y="4389120"/>
            <a:ext cx="2834640" cy="365760"/>
          </a:xfrm>
          <a:prstGeom prst="rect">
            <a:avLst/>
          </a:prstGeom>
          <a:noFill/>
          <a:ln/>
        </p:spPr>
        <p:txBody>
          <a:bodyPr wrap="square" lIns="0" tIns="0" rIns="0" bIns="0" rtlCol="0" anchor="ctr"/>
          <a:lstStyle/>
          <a:p>
            <a:pPr indent="0" marL="0">
              <a:buNone/>
            </a:pPr>
            <a:r>
              <a:rPr lang="en-US" sz="1300" b="1" dirty="0">
                <a:solidFill>
                  <a:srgbClr val="0A1628"/>
                </a:solidFill>
                <a:latin typeface="Calibri" pitchFamily="34" charset="0"/>
                <a:ea typeface="Calibri" pitchFamily="34" charset="-122"/>
                <a:cs typeface="Calibri" pitchFamily="34" charset="-120"/>
              </a:rPr>
              <a:t>Managed Operations</a:t>
            </a:r>
            <a:endParaRPr lang="en-US" sz="1300" dirty="0"/>
          </a:p>
        </p:txBody>
      </p:sp>
      <p:sp>
        <p:nvSpPr>
          <p:cNvPr id="29" name="Text 21"/>
          <p:cNvSpPr/>
          <p:nvPr/>
        </p:nvSpPr>
        <p:spPr>
          <a:xfrm>
            <a:off x="8302752" y="4846320"/>
            <a:ext cx="3236976" cy="1234440"/>
          </a:xfrm>
          <a:prstGeom prst="rect">
            <a:avLst/>
          </a:prstGeom>
          <a:noFill/>
          <a:ln/>
        </p:spPr>
        <p:txBody>
          <a:bodyPr wrap="square" lIns="0" tIns="0" rIns="0" bIns="0" rtlCol="0" anchor="t"/>
          <a:lstStyle/>
          <a:p>
            <a:pPr indent="0" marL="0">
              <a:buNone/>
            </a:pPr>
            <a:r>
              <a:rPr lang="en-US" sz="1100" dirty="0">
                <a:solidFill>
                  <a:srgbClr val="1A1A2A"/>
                </a:solidFill>
                <a:latin typeface="Calibri" pitchFamily="34" charset="0"/>
                <a:ea typeface="Calibri" pitchFamily="34" charset="-122"/>
                <a:cs typeface="Calibri" pitchFamily="34" charset="-120"/>
              </a:rPr>
              <a:t>5-year NOC + FM: 24/7, SLA-backed 99.999% uptime, quarterly reviews</a:t>
            </a:r>
            <a:endParaRPr lang="en-US" sz="1100" dirty="0"/>
          </a:p>
        </p:txBody>
      </p:sp>
      <p:sp>
        <p:nvSpPr>
          <p:cNvPr id="30" name="Text 22"/>
          <p:cNvSpPr/>
          <p:nvPr/>
        </p:nvSpPr>
        <p:spPr>
          <a:xfrm>
            <a:off x="457200" y="6565392"/>
            <a:ext cx="4572000" cy="228600"/>
          </a:xfrm>
          <a:prstGeom prst="rect">
            <a:avLst/>
          </a:prstGeom>
          <a:noFill/>
          <a:ln/>
        </p:spPr>
        <p:txBody>
          <a:bodyPr wrap="square" rtlCol="0" anchor="ctr"/>
          <a:lstStyle/>
          <a:p>
            <a:pPr indent="0" marL="0">
              <a:buNone/>
            </a:pPr>
            <a:r>
              <a:rPr lang="en-US" sz="800" dirty="0">
                <a:solidFill>
                  <a:srgbClr val="8894A0"/>
                </a:solidFill>
                <a:latin typeface="Calibri" pitchFamily="34" charset="0"/>
                <a:ea typeface="Calibri" pitchFamily="34" charset="-122"/>
                <a:cs typeface="Calibri" pitchFamily="34" charset="-120"/>
              </a:rPr>
              <a:t>Meridian Data Solutions</a:t>
            </a:r>
            <a:endParaRPr lang="en-US" sz="800" dirty="0"/>
          </a:p>
        </p:txBody>
      </p:sp>
      <p:sp>
        <p:nvSpPr>
          <p:cNvPr id="31" name="Text 23"/>
          <p:cNvSpPr/>
          <p:nvPr/>
        </p:nvSpPr>
        <p:spPr>
          <a:xfrm>
            <a:off x="8138160" y="6565392"/>
            <a:ext cx="3749040" cy="228600"/>
          </a:xfrm>
          <a:prstGeom prst="rect">
            <a:avLst/>
          </a:prstGeom>
          <a:noFill/>
          <a:ln/>
        </p:spPr>
        <p:txBody>
          <a:bodyPr wrap="square" rtlCol="0" anchor="ctr"/>
          <a:lstStyle/>
          <a:p>
            <a:pPr algn="r" indent="0" marL="0">
              <a:buNone/>
            </a:pPr>
            <a:r>
              <a:rPr lang="en-US" sz="800" dirty="0">
                <a:solidFill>
                  <a:srgbClr val="8894A0"/>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0515600" cy="64008"/>
          </a:xfrm>
          <a:prstGeom prst="rect">
            <a:avLst/>
          </a:prstGeom>
          <a:solidFill>
            <a:srgbClr val="0A1628"/>
          </a:solidFill>
          <a:ln/>
        </p:spPr>
      </p:sp>
      <p:sp>
        <p:nvSpPr>
          <p:cNvPr id="3" name="Shape 1"/>
          <p:cNvSpPr/>
          <p:nvPr/>
        </p:nvSpPr>
        <p:spPr>
          <a:xfrm>
            <a:off x="10515600" y="0"/>
            <a:ext cx="1673352" cy="64008"/>
          </a:xfrm>
          <a:prstGeom prst="rect">
            <a:avLst/>
          </a:prstGeom>
          <a:solidFill>
            <a:srgbClr val="00B4D8"/>
          </a:solidFill>
          <a:ln/>
        </p:spPr>
      </p:sp>
      <p:sp>
        <p:nvSpPr>
          <p:cNvPr id="4" name="Text 2"/>
          <p:cNvSpPr/>
          <p:nvPr/>
        </p:nvSpPr>
        <p:spPr>
          <a:xfrm>
            <a:off x="457200" y="274320"/>
            <a:ext cx="11247120" cy="777240"/>
          </a:xfrm>
          <a:prstGeom prst="rect">
            <a:avLst/>
          </a:prstGeom>
          <a:noFill/>
          <a:ln/>
        </p:spPr>
        <p:txBody>
          <a:bodyPr wrap="square" rtlCol="0" anchor="ctr"/>
          <a:lstStyle/>
          <a:p>
            <a:pPr indent="0" marL="0">
              <a:buNone/>
            </a:pPr>
            <a:r>
              <a:rPr lang="en-US" sz="2200" b="1" dirty="0">
                <a:solidFill>
                  <a:srgbClr val="0A1628"/>
                </a:solidFill>
                <a:latin typeface="Cambria" pitchFamily="34" charset="0"/>
                <a:ea typeface="Cambria" pitchFamily="34" charset="-122"/>
                <a:cs typeface="Cambria" pitchFamily="34" charset="-120"/>
              </a:rPr>
              <a:t>A 30-month build programme with phased handover into managed operations</a:t>
            </a:r>
            <a:endParaRPr lang="en-US" sz="2200" dirty="0"/>
          </a:p>
        </p:txBody>
      </p:sp>
      <p:sp>
        <p:nvSpPr>
          <p:cNvPr id="5" name="Text 3"/>
          <p:cNvSpPr/>
          <p:nvPr/>
        </p:nvSpPr>
        <p:spPr>
          <a:xfrm>
            <a:off x="457200" y="1097280"/>
            <a:ext cx="11247120" cy="548640"/>
          </a:xfrm>
          <a:prstGeom prst="rect">
            <a:avLst/>
          </a:prstGeom>
          <a:noFill/>
          <a:ln/>
        </p:spPr>
        <p:txBody>
          <a:bodyPr wrap="square" rtlCol="0" anchor="ctr"/>
          <a:lstStyle/>
          <a:p>
            <a:pPr indent="0" marL="0">
              <a:buNone/>
            </a:pPr>
            <a:r>
              <a:rPr lang="en-US" sz="1200" dirty="0">
                <a:solidFill>
                  <a:srgbClr val="444444"/>
                </a:solidFill>
                <a:latin typeface="Calibri" pitchFamily="34" charset="0"/>
                <a:ea typeface="Calibri" pitchFamily="34" charset="-122"/>
                <a:cs typeface="Calibri" pitchFamily="34" charset="-120"/>
              </a:rPr>
              <a:t>Construction is sequenced to allow early commissioning of Hall A while civil works complete on Hall B. The managed-services clock starts at practical completion.</a:t>
            </a:r>
            <a:endParaRPr lang="en-US" sz="1200" dirty="0"/>
          </a:p>
        </p:txBody>
      </p:sp>
      <p:sp>
        <p:nvSpPr>
          <p:cNvPr id="6" name="Shape 4"/>
          <p:cNvSpPr/>
          <p:nvPr/>
        </p:nvSpPr>
        <p:spPr>
          <a:xfrm>
            <a:off x="457200" y="1965960"/>
            <a:ext cx="2011680" cy="2834640"/>
          </a:xfrm>
          <a:prstGeom prst="roundRect">
            <a:avLst>
              <a:gd name="adj" fmla="val 3636"/>
            </a:avLst>
          </a:prstGeom>
          <a:solidFill>
            <a:srgbClr val="0A1628"/>
          </a:solidFill>
          <a:ln/>
          <a:effectLst>
            <a:outerShdw sx="100000" sy="100000" kx="0" ky="0" algn="bl" rotWithShape="0" blurRad="38100" dist="12700" dir="5400000">
              <a:srgbClr val="000000">
                <a:alpha val="15000"/>
              </a:srgbClr>
            </a:outerShdw>
          </a:effectLst>
        </p:spPr>
      </p:sp>
      <p:sp>
        <p:nvSpPr>
          <p:cNvPr id="7" name="Text 5"/>
          <p:cNvSpPr/>
          <p:nvPr/>
        </p:nvSpPr>
        <p:spPr>
          <a:xfrm>
            <a:off x="548640" y="2057400"/>
            <a:ext cx="1828800" cy="320040"/>
          </a:xfrm>
          <a:prstGeom prst="rect">
            <a:avLst/>
          </a:prstGeom>
          <a:noFill/>
          <a:ln/>
        </p:spPr>
        <p:txBody>
          <a:bodyPr wrap="square" lIns="0" tIns="0" rIns="0" bIns="0" rtlCol="0" anchor="ctr"/>
          <a:lstStyle/>
          <a:p>
            <a:pPr algn="ctr" indent="0" marL="0">
              <a:buNone/>
            </a:pPr>
            <a:r>
              <a:rPr lang="en-US" sz="1000" b="1" dirty="0">
                <a:solidFill>
                  <a:srgbClr val="00B4D8"/>
                </a:solidFill>
                <a:latin typeface="Calibri" pitchFamily="34" charset="0"/>
                <a:ea typeface="Calibri" pitchFamily="34" charset="-122"/>
                <a:cs typeface="Calibri" pitchFamily="34" charset="-120"/>
              </a:rPr>
              <a:t>M1–6</a:t>
            </a:r>
            <a:endParaRPr lang="en-US" sz="1000" dirty="0"/>
          </a:p>
        </p:txBody>
      </p:sp>
      <p:sp>
        <p:nvSpPr>
          <p:cNvPr id="8" name="Text 6"/>
          <p:cNvSpPr/>
          <p:nvPr/>
        </p:nvSpPr>
        <p:spPr>
          <a:xfrm>
            <a:off x="548640" y="2377440"/>
            <a:ext cx="1828800" cy="41148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Mobilisation</a:t>
            </a:r>
            <a:endParaRPr lang="en-US" sz="1300" dirty="0"/>
          </a:p>
        </p:txBody>
      </p:sp>
      <p:sp>
        <p:nvSpPr>
          <p:cNvPr id="9" name="Text 7"/>
          <p:cNvSpPr/>
          <p:nvPr/>
        </p:nvSpPr>
        <p:spPr>
          <a:xfrm>
            <a:off x="566928" y="2880360"/>
            <a:ext cx="1792224" cy="1645920"/>
          </a:xfrm>
          <a:prstGeom prst="rect">
            <a:avLst/>
          </a:prstGeom>
          <a:noFill/>
          <a:ln/>
        </p:spPr>
        <p:txBody>
          <a:bodyPr wrap="square" lIns="0" tIns="0" rIns="0" bIns="0" rtlCol="0" anchor="t"/>
          <a:lstStyle/>
          <a:p>
            <a:pPr algn="ctr" indent="0" marL="0">
              <a:buNone/>
            </a:pPr>
            <a:r>
              <a:rPr lang="en-US" sz="1050" dirty="0">
                <a:solidFill>
                  <a:srgbClr val="C8D0D8"/>
                </a:solidFill>
                <a:latin typeface="Calibri" pitchFamily="34" charset="0"/>
                <a:ea typeface="Calibri" pitchFamily="34" charset="-122"/>
                <a:cs typeface="Calibri" pitchFamily="34" charset="-120"/>
              </a:rPr>
              <a:t>Site surveys, permits,</a:t>
            </a:r>
            <a:endParaRPr lang="en-US" sz="1050" dirty="0"/>
          </a:p>
          <a:p>
            <a:pPr algn="ctr" indent="0" marL="0">
              <a:buNone/>
            </a:pPr>
            <a:r>
              <a:rPr lang="en-US" sz="1050" dirty="0">
                <a:solidFill>
                  <a:srgbClr val="C8D0D8"/>
                </a:solidFill>
                <a:latin typeface="Calibri" pitchFamily="34" charset="0"/>
                <a:ea typeface="Calibri" pitchFamily="34" charset="-122"/>
                <a:cs typeface="Calibri" pitchFamily="34" charset="-120"/>
              </a:rPr>
              <a:t>design freeze,</a:t>
            </a:r>
            <a:endParaRPr lang="en-US" sz="1050" dirty="0"/>
          </a:p>
          <a:p>
            <a:pPr algn="ctr" indent="0" marL="0">
              <a:buNone/>
            </a:pPr>
            <a:r>
              <a:rPr lang="en-US" sz="1050" dirty="0">
                <a:solidFill>
                  <a:srgbClr val="C8D0D8"/>
                </a:solidFill>
                <a:latin typeface="Calibri" pitchFamily="34" charset="0"/>
                <a:ea typeface="Calibri" pitchFamily="34" charset="-122"/>
                <a:cs typeface="Calibri" pitchFamily="34" charset="-120"/>
              </a:rPr>
              <a:t>procurement</a:t>
            </a:r>
            <a:endParaRPr lang="en-US" sz="1050" dirty="0"/>
          </a:p>
        </p:txBody>
      </p:sp>
      <p:sp>
        <p:nvSpPr>
          <p:cNvPr id="10" name="Text 8"/>
          <p:cNvSpPr/>
          <p:nvPr/>
        </p:nvSpPr>
        <p:spPr>
          <a:xfrm>
            <a:off x="2487168" y="3108960"/>
            <a:ext cx="310896" cy="457200"/>
          </a:xfrm>
          <a:prstGeom prst="rect">
            <a:avLst/>
          </a:prstGeom>
          <a:noFill/>
          <a:ln/>
        </p:spPr>
        <p:txBody>
          <a:bodyPr wrap="square" lIns="0" tIns="0" rIns="0" bIns="0" rtlCol="0" anchor="ctr"/>
          <a:lstStyle/>
          <a:p>
            <a:pPr algn="ctr" indent="0" marL="0">
              <a:buNone/>
            </a:pPr>
            <a:r>
              <a:rPr lang="en-US" sz="1800" b="1" dirty="0">
                <a:solidFill>
                  <a:srgbClr val="00B4D8"/>
                </a:solidFill>
              </a:rPr>
              <a:t>→</a:t>
            </a:r>
            <a:endParaRPr lang="en-US" sz="1800" dirty="0"/>
          </a:p>
        </p:txBody>
      </p:sp>
      <p:sp>
        <p:nvSpPr>
          <p:cNvPr id="11" name="Shape 9"/>
          <p:cNvSpPr/>
          <p:nvPr/>
        </p:nvSpPr>
        <p:spPr>
          <a:xfrm>
            <a:off x="2816352" y="1965960"/>
            <a:ext cx="2011680" cy="2834640"/>
          </a:xfrm>
          <a:prstGeom prst="roundRect">
            <a:avLst>
              <a:gd name="adj" fmla="val 3636"/>
            </a:avLst>
          </a:prstGeom>
          <a:solidFill>
            <a:srgbClr val="00B4D8"/>
          </a:solidFill>
          <a:ln/>
          <a:effectLst>
            <a:outerShdw sx="100000" sy="100000" kx="0" ky="0" algn="bl" rotWithShape="0" blurRad="38100" dist="12700" dir="5400000">
              <a:srgbClr val="000000">
                <a:alpha val="15000"/>
              </a:srgbClr>
            </a:outerShdw>
          </a:effectLst>
        </p:spPr>
      </p:sp>
      <p:sp>
        <p:nvSpPr>
          <p:cNvPr id="12" name="Text 10"/>
          <p:cNvSpPr/>
          <p:nvPr/>
        </p:nvSpPr>
        <p:spPr>
          <a:xfrm>
            <a:off x="2907792" y="2057400"/>
            <a:ext cx="1828800" cy="320040"/>
          </a:xfrm>
          <a:prstGeom prst="rect">
            <a:avLst/>
          </a:prstGeom>
          <a:noFill/>
          <a:ln/>
        </p:spPr>
        <p:txBody>
          <a:bodyPr wrap="square" lIns="0" tIns="0" rIns="0" bIns="0" rtlCol="0" anchor="ctr"/>
          <a:lstStyle/>
          <a:p>
            <a:pPr algn="ctr" indent="0" marL="0">
              <a:buNone/>
            </a:pPr>
            <a:r>
              <a:rPr lang="en-US" sz="1000" b="1" dirty="0">
                <a:solidFill>
                  <a:srgbClr val="0A1628"/>
                </a:solidFill>
                <a:latin typeface="Calibri" pitchFamily="34" charset="0"/>
                <a:ea typeface="Calibri" pitchFamily="34" charset="-122"/>
                <a:cs typeface="Calibri" pitchFamily="34" charset="-120"/>
              </a:rPr>
              <a:t>M4–18</a:t>
            </a:r>
            <a:endParaRPr lang="en-US" sz="1000" dirty="0"/>
          </a:p>
        </p:txBody>
      </p:sp>
      <p:sp>
        <p:nvSpPr>
          <p:cNvPr id="13" name="Text 11"/>
          <p:cNvSpPr/>
          <p:nvPr/>
        </p:nvSpPr>
        <p:spPr>
          <a:xfrm>
            <a:off x="2907792" y="2377440"/>
            <a:ext cx="1828800" cy="411480"/>
          </a:xfrm>
          <a:prstGeom prst="rect">
            <a:avLst/>
          </a:prstGeom>
          <a:noFill/>
          <a:ln/>
        </p:spPr>
        <p:txBody>
          <a:bodyPr wrap="square" lIns="0" tIns="0" rIns="0" bIns="0" rtlCol="0" anchor="ctr"/>
          <a:lstStyle/>
          <a:p>
            <a:pPr algn="ctr" indent="0" marL="0">
              <a:buNone/>
            </a:pPr>
            <a:r>
              <a:rPr lang="en-US" sz="1300" b="1" dirty="0">
                <a:solidFill>
                  <a:srgbClr val="0A1628"/>
                </a:solidFill>
                <a:latin typeface="Calibri" pitchFamily="34" charset="0"/>
                <a:ea typeface="Calibri" pitchFamily="34" charset="-122"/>
                <a:cs typeface="Calibri" pitchFamily="34" charset="-120"/>
              </a:rPr>
              <a:t>Civil Works</a:t>
            </a:r>
            <a:endParaRPr lang="en-US" sz="1300" dirty="0"/>
          </a:p>
        </p:txBody>
      </p:sp>
      <p:sp>
        <p:nvSpPr>
          <p:cNvPr id="14" name="Text 12"/>
          <p:cNvSpPr/>
          <p:nvPr/>
        </p:nvSpPr>
        <p:spPr>
          <a:xfrm>
            <a:off x="2926080" y="2880360"/>
            <a:ext cx="1792224" cy="1645920"/>
          </a:xfrm>
          <a:prstGeom prst="rect">
            <a:avLst/>
          </a:prstGeom>
          <a:noFill/>
          <a:ln/>
        </p:spPr>
        <p:txBody>
          <a:bodyPr wrap="square" lIns="0" tIns="0" rIns="0" bIns="0" rtlCol="0" anchor="t"/>
          <a:lstStyle/>
          <a:p>
            <a:pPr algn="ctr" indent="0" marL="0">
              <a:buNone/>
            </a:pPr>
            <a:r>
              <a:rPr lang="en-US" sz="1050" dirty="0">
                <a:solidFill>
                  <a:srgbClr val="1A1A2A"/>
                </a:solidFill>
                <a:latin typeface="Calibri" pitchFamily="34" charset="0"/>
                <a:ea typeface="Calibri" pitchFamily="34" charset="-122"/>
                <a:cs typeface="Calibri" pitchFamily="34" charset="-120"/>
              </a:rPr>
              <a:t>Foundations, shell,</a:t>
            </a:r>
            <a:endParaRPr lang="en-US" sz="1050" dirty="0"/>
          </a:p>
          <a:p>
            <a:pPr algn="ctr" indent="0" marL="0">
              <a:buNone/>
            </a:pPr>
            <a:r>
              <a:rPr lang="en-US" sz="1050" dirty="0">
                <a:solidFill>
                  <a:srgbClr val="1A1A2A"/>
                </a:solidFill>
                <a:latin typeface="Calibri" pitchFamily="34" charset="0"/>
                <a:ea typeface="Calibri" pitchFamily="34" charset="-122"/>
                <a:cs typeface="Calibri" pitchFamily="34" charset="-120"/>
              </a:rPr>
              <a:t>hardstands,</a:t>
            </a:r>
            <a:endParaRPr lang="en-US" sz="1050" dirty="0"/>
          </a:p>
          <a:p>
            <a:pPr algn="ctr" indent="0" marL="0">
              <a:buNone/>
            </a:pPr>
            <a:r>
              <a:rPr lang="en-US" sz="1050" dirty="0">
                <a:solidFill>
                  <a:srgbClr val="1A1A2A"/>
                </a:solidFill>
                <a:latin typeface="Calibri" pitchFamily="34" charset="0"/>
                <a:ea typeface="Calibri" pitchFamily="34" charset="-122"/>
                <a:cs typeface="Calibri" pitchFamily="34" charset="-120"/>
              </a:rPr>
              <a:t>perimeter security</a:t>
            </a:r>
            <a:endParaRPr lang="en-US" sz="1050" dirty="0"/>
          </a:p>
        </p:txBody>
      </p:sp>
      <p:sp>
        <p:nvSpPr>
          <p:cNvPr id="15" name="Text 13"/>
          <p:cNvSpPr/>
          <p:nvPr/>
        </p:nvSpPr>
        <p:spPr>
          <a:xfrm>
            <a:off x="4846320" y="3108960"/>
            <a:ext cx="310896" cy="457200"/>
          </a:xfrm>
          <a:prstGeom prst="rect">
            <a:avLst/>
          </a:prstGeom>
          <a:noFill/>
          <a:ln/>
        </p:spPr>
        <p:txBody>
          <a:bodyPr wrap="square" lIns="0" tIns="0" rIns="0" bIns="0" rtlCol="0" anchor="ctr"/>
          <a:lstStyle/>
          <a:p>
            <a:pPr algn="ctr" indent="0" marL="0">
              <a:buNone/>
            </a:pPr>
            <a:r>
              <a:rPr lang="en-US" sz="1800" b="1" dirty="0">
                <a:solidFill>
                  <a:srgbClr val="00B4D8"/>
                </a:solidFill>
              </a:rPr>
              <a:t>→</a:t>
            </a:r>
            <a:endParaRPr lang="en-US" sz="1800" dirty="0"/>
          </a:p>
        </p:txBody>
      </p:sp>
      <p:sp>
        <p:nvSpPr>
          <p:cNvPr id="16" name="Shape 14"/>
          <p:cNvSpPr/>
          <p:nvPr/>
        </p:nvSpPr>
        <p:spPr>
          <a:xfrm>
            <a:off x="5175504" y="1965960"/>
            <a:ext cx="2011680" cy="2834640"/>
          </a:xfrm>
          <a:prstGeom prst="roundRect">
            <a:avLst>
              <a:gd name="adj" fmla="val 3636"/>
            </a:avLst>
          </a:prstGeom>
          <a:solidFill>
            <a:srgbClr val="0A1628"/>
          </a:solidFill>
          <a:ln/>
          <a:effectLst>
            <a:outerShdw sx="100000" sy="100000" kx="0" ky="0" algn="bl" rotWithShape="0" blurRad="38100" dist="12700" dir="5400000">
              <a:srgbClr val="000000">
                <a:alpha val="15000"/>
              </a:srgbClr>
            </a:outerShdw>
          </a:effectLst>
        </p:spPr>
      </p:sp>
      <p:sp>
        <p:nvSpPr>
          <p:cNvPr id="17" name="Text 15"/>
          <p:cNvSpPr/>
          <p:nvPr/>
        </p:nvSpPr>
        <p:spPr>
          <a:xfrm>
            <a:off x="5266944" y="2057400"/>
            <a:ext cx="1828800" cy="320040"/>
          </a:xfrm>
          <a:prstGeom prst="rect">
            <a:avLst/>
          </a:prstGeom>
          <a:noFill/>
          <a:ln/>
        </p:spPr>
        <p:txBody>
          <a:bodyPr wrap="square" lIns="0" tIns="0" rIns="0" bIns="0" rtlCol="0" anchor="ctr"/>
          <a:lstStyle/>
          <a:p>
            <a:pPr algn="ctr" indent="0" marL="0">
              <a:buNone/>
            </a:pPr>
            <a:r>
              <a:rPr lang="en-US" sz="1000" b="1" dirty="0">
                <a:solidFill>
                  <a:srgbClr val="00B4D8"/>
                </a:solidFill>
                <a:latin typeface="Calibri" pitchFamily="34" charset="0"/>
                <a:ea typeface="Calibri" pitchFamily="34" charset="-122"/>
                <a:cs typeface="Calibri" pitchFamily="34" charset="-120"/>
              </a:rPr>
              <a:t>M12–24</a:t>
            </a:r>
            <a:endParaRPr lang="en-US" sz="1000" dirty="0"/>
          </a:p>
        </p:txBody>
      </p:sp>
      <p:sp>
        <p:nvSpPr>
          <p:cNvPr id="18" name="Text 16"/>
          <p:cNvSpPr/>
          <p:nvPr/>
        </p:nvSpPr>
        <p:spPr>
          <a:xfrm>
            <a:off x="5266944" y="2377440"/>
            <a:ext cx="1828800" cy="41148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MEP Fit-out</a:t>
            </a:r>
            <a:endParaRPr lang="en-US" sz="1300" dirty="0"/>
          </a:p>
        </p:txBody>
      </p:sp>
      <p:sp>
        <p:nvSpPr>
          <p:cNvPr id="19" name="Text 17"/>
          <p:cNvSpPr/>
          <p:nvPr/>
        </p:nvSpPr>
        <p:spPr>
          <a:xfrm>
            <a:off x="5285232" y="2880360"/>
            <a:ext cx="1792224" cy="1645920"/>
          </a:xfrm>
          <a:prstGeom prst="rect">
            <a:avLst/>
          </a:prstGeom>
          <a:noFill/>
          <a:ln/>
        </p:spPr>
        <p:txBody>
          <a:bodyPr wrap="square" lIns="0" tIns="0" rIns="0" bIns="0" rtlCol="0" anchor="t"/>
          <a:lstStyle/>
          <a:p>
            <a:pPr algn="ctr" indent="0" marL="0">
              <a:buNone/>
            </a:pPr>
            <a:r>
              <a:rPr lang="en-US" sz="1050" dirty="0">
                <a:solidFill>
                  <a:srgbClr val="C8D0D8"/>
                </a:solidFill>
                <a:latin typeface="Calibri" pitchFamily="34" charset="0"/>
                <a:ea typeface="Calibri" pitchFamily="34" charset="-122"/>
                <a:cs typeface="Calibri" pitchFamily="34" charset="-120"/>
              </a:rPr>
              <a:t>Power distribution,</a:t>
            </a:r>
            <a:endParaRPr lang="en-US" sz="1050" dirty="0"/>
          </a:p>
          <a:p>
            <a:pPr algn="ctr" indent="0" marL="0">
              <a:buNone/>
            </a:pPr>
            <a:r>
              <a:rPr lang="en-US" sz="1050" dirty="0">
                <a:solidFill>
                  <a:srgbClr val="C8D0D8"/>
                </a:solidFill>
                <a:latin typeface="Calibri" pitchFamily="34" charset="0"/>
                <a:ea typeface="Calibri" pitchFamily="34" charset="-122"/>
                <a:cs typeface="Calibri" pitchFamily="34" charset="-120"/>
              </a:rPr>
              <a:t>cooling plant,</a:t>
            </a:r>
            <a:endParaRPr lang="en-US" sz="1050" dirty="0"/>
          </a:p>
          <a:p>
            <a:pPr algn="ctr" indent="0" marL="0">
              <a:buNone/>
            </a:pPr>
            <a:r>
              <a:rPr lang="en-US" sz="1050" dirty="0">
                <a:solidFill>
                  <a:srgbClr val="C8D0D8"/>
                </a:solidFill>
                <a:latin typeface="Calibri" pitchFamily="34" charset="0"/>
                <a:ea typeface="Calibri" pitchFamily="34" charset="-122"/>
                <a:cs typeface="Calibri" pitchFamily="34" charset="-120"/>
              </a:rPr>
              <a:t>BMS integration</a:t>
            </a:r>
            <a:endParaRPr lang="en-US" sz="1050" dirty="0"/>
          </a:p>
        </p:txBody>
      </p:sp>
      <p:sp>
        <p:nvSpPr>
          <p:cNvPr id="20" name="Text 18"/>
          <p:cNvSpPr/>
          <p:nvPr/>
        </p:nvSpPr>
        <p:spPr>
          <a:xfrm>
            <a:off x="7205472" y="3108960"/>
            <a:ext cx="310896" cy="457200"/>
          </a:xfrm>
          <a:prstGeom prst="rect">
            <a:avLst/>
          </a:prstGeom>
          <a:noFill/>
          <a:ln/>
        </p:spPr>
        <p:txBody>
          <a:bodyPr wrap="square" lIns="0" tIns="0" rIns="0" bIns="0" rtlCol="0" anchor="ctr"/>
          <a:lstStyle/>
          <a:p>
            <a:pPr algn="ctr" indent="0" marL="0">
              <a:buNone/>
            </a:pPr>
            <a:r>
              <a:rPr lang="en-US" sz="1800" b="1" dirty="0">
                <a:solidFill>
                  <a:srgbClr val="00B4D8"/>
                </a:solidFill>
              </a:rPr>
              <a:t>→</a:t>
            </a:r>
            <a:endParaRPr lang="en-US" sz="1800" dirty="0"/>
          </a:p>
        </p:txBody>
      </p:sp>
      <p:sp>
        <p:nvSpPr>
          <p:cNvPr id="21" name="Shape 19"/>
          <p:cNvSpPr/>
          <p:nvPr/>
        </p:nvSpPr>
        <p:spPr>
          <a:xfrm>
            <a:off x="7534656" y="1965960"/>
            <a:ext cx="2011680" cy="2834640"/>
          </a:xfrm>
          <a:prstGeom prst="roundRect">
            <a:avLst>
              <a:gd name="adj" fmla="val 3636"/>
            </a:avLst>
          </a:prstGeom>
          <a:solidFill>
            <a:srgbClr val="00B4D8"/>
          </a:solidFill>
          <a:ln/>
          <a:effectLst>
            <a:outerShdw sx="100000" sy="100000" kx="0" ky="0" algn="bl" rotWithShape="0" blurRad="38100" dist="12700" dir="5400000">
              <a:srgbClr val="000000">
                <a:alpha val="15000"/>
              </a:srgbClr>
            </a:outerShdw>
          </a:effectLst>
        </p:spPr>
      </p:sp>
      <p:sp>
        <p:nvSpPr>
          <p:cNvPr id="22" name="Text 20"/>
          <p:cNvSpPr/>
          <p:nvPr/>
        </p:nvSpPr>
        <p:spPr>
          <a:xfrm>
            <a:off x="7626096" y="2057400"/>
            <a:ext cx="1828800" cy="320040"/>
          </a:xfrm>
          <a:prstGeom prst="rect">
            <a:avLst/>
          </a:prstGeom>
          <a:noFill/>
          <a:ln/>
        </p:spPr>
        <p:txBody>
          <a:bodyPr wrap="square" lIns="0" tIns="0" rIns="0" bIns="0" rtlCol="0" anchor="ctr"/>
          <a:lstStyle/>
          <a:p>
            <a:pPr algn="ctr" indent="0" marL="0">
              <a:buNone/>
            </a:pPr>
            <a:r>
              <a:rPr lang="en-US" sz="1000" b="1" dirty="0">
                <a:solidFill>
                  <a:srgbClr val="0A1628"/>
                </a:solidFill>
                <a:latin typeface="Calibri" pitchFamily="34" charset="0"/>
                <a:ea typeface="Calibri" pitchFamily="34" charset="-122"/>
                <a:cs typeface="Calibri" pitchFamily="34" charset="-120"/>
              </a:rPr>
              <a:t>M20–27</a:t>
            </a:r>
            <a:endParaRPr lang="en-US" sz="1000" dirty="0"/>
          </a:p>
        </p:txBody>
      </p:sp>
      <p:sp>
        <p:nvSpPr>
          <p:cNvPr id="23" name="Text 21"/>
          <p:cNvSpPr/>
          <p:nvPr/>
        </p:nvSpPr>
        <p:spPr>
          <a:xfrm>
            <a:off x="7626096" y="2377440"/>
            <a:ext cx="1828800" cy="411480"/>
          </a:xfrm>
          <a:prstGeom prst="rect">
            <a:avLst/>
          </a:prstGeom>
          <a:noFill/>
          <a:ln/>
        </p:spPr>
        <p:txBody>
          <a:bodyPr wrap="square" lIns="0" tIns="0" rIns="0" bIns="0" rtlCol="0" anchor="ctr"/>
          <a:lstStyle/>
          <a:p>
            <a:pPr algn="ctr" indent="0" marL="0">
              <a:buNone/>
            </a:pPr>
            <a:r>
              <a:rPr lang="en-US" sz="1300" b="1" dirty="0">
                <a:solidFill>
                  <a:srgbClr val="0A1628"/>
                </a:solidFill>
                <a:latin typeface="Calibri" pitchFamily="34" charset="0"/>
                <a:ea typeface="Calibri" pitchFamily="34" charset="-122"/>
                <a:cs typeface="Calibri" pitchFamily="34" charset="-120"/>
              </a:rPr>
              <a:t>IT &amp; Cabling</a:t>
            </a:r>
            <a:endParaRPr lang="en-US" sz="1300" dirty="0"/>
          </a:p>
        </p:txBody>
      </p:sp>
      <p:sp>
        <p:nvSpPr>
          <p:cNvPr id="24" name="Text 22"/>
          <p:cNvSpPr/>
          <p:nvPr/>
        </p:nvSpPr>
        <p:spPr>
          <a:xfrm>
            <a:off x="7644384" y="2880360"/>
            <a:ext cx="1792224" cy="1645920"/>
          </a:xfrm>
          <a:prstGeom prst="rect">
            <a:avLst/>
          </a:prstGeom>
          <a:noFill/>
          <a:ln/>
        </p:spPr>
        <p:txBody>
          <a:bodyPr wrap="square" lIns="0" tIns="0" rIns="0" bIns="0" rtlCol="0" anchor="t"/>
          <a:lstStyle/>
          <a:p>
            <a:pPr algn="ctr" indent="0" marL="0">
              <a:buNone/>
            </a:pPr>
            <a:r>
              <a:rPr lang="en-US" sz="1050" dirty="0">
                <a:solidFill>
                  <a:srgbClr val="1A1A2A"/>
                </a:solidFill>
                <a:latin typeface="Calibri" pitchFamily="34" charset="0"/>
                <a:ea typeface="Calibri" pitchFamily="34" charset="-122"/>
                <a:cs typeface="Calibri" pitchFamily="34" charset="-120"/>
              </a:rPr>
              <a:t>Containment, cabling,</a:t>
            </a:r>
            <a:endParaRPr lang="en-US" sz="1050" dirty="0"/>
          </a:p>
          <a:p>
            <a:pPr algn="ctr" indent="0" marL="0">
              <a:buNone/>
            </a:pPr>
            <a:r>
              <a:rPr lang="en-US" sz="1050" dirty="0">
                <a:solidFill>
                  <a:srgbClr val="1A1A2A"/>
                </a:solidFill>
                <a:latin typeface="Calibri" pitchFamily="34" charset="0"/>
                <a:ea typeface="Calibri" pitchFamily="34" charset="-122"/>
                <a:cs typeface="Calibri" pitchFamily="34" charset="-120"/>
              </a:rPr>
              <a:t>network backbone,</a:t>
            </a:r>
            <a:endParaRPr lang="en-US" sz="1050" dirty="0"/>
          </a:p>
          <a:p>
            <a:pPr algn="ctr" indent="0" marL="0">
              <a:buNone/>
            </a:pPr>
            <a:r>
              <a:rPr lang="en-US" sz="1050" dirty="0">
                <a:solidFill>
                  <a:srgbClr val="1A1A2A"/>
                </a:solidFill>
                <a:latin typeface="Calibri" pitchFamily="34" charset="0"/>
                <a:ea typeface="Calibri" pitchFamily="34" charset="-122"/>
                <a:cs typeface="Calibri" pitchFamily="34" charset="-120"/>
              </a:rPr>
              <a:t>meet-me rooms</a:t>
            </a:r>
            <a:endParaRPr lang="en-US" sz="1050" dirty="0"/>
          </a:p>
        </p:txBody>
      </p:sp>
      <p:sp>
        <p:nvSpPr>
          <p:cNvPr id="25" name="Text 23"/>
          <p:cNvSpPr/>
          <p:nvPr/>
        </p:nvSpPr>
        <p:spPr>
          <a:xfrm>
            <a:off x="9564624" y="3108960"/>
            <a:ext cx="310896" cy="457200"/>
          </a:xfrm>
          <a:prstGeom prst="rect">
            <a:avLst/>
          </a:prstGeom>
          <a:noFill/>
          <a:ln/>
        </p:spPr>
        <p:txBody>
          <a:bodyPr wrap="square" lIns="0" tIns="0" rIns="0" bIns="0" rtlCol="0" anchor="ctr"/>
          <a:lstStyle/>
          <a:p>
            <a:pPr algn="ctr" indent="0" marL="0">
              <a:buNone/>
            </a:pPr>
            <a:r>
              <a:rPr lang="en-US" sz="1800" b="1" dirty="0">
                <a:solidFill>
                  <a:srgbClr val="00B4D8"/>
                </a:solidFill>
              </a:rPr>
              <a:t>→</a:t>
            </a:r>
            <a:endParaRPr lang="en-US" sz="1800" dirty="0"/>
          </a:p>
        </p:txBody>
      </p:sp>
      <p:sp>
        <p:nvSpPr>
          <p:cNvPr id="26" name="Shape 24"/>
          <p:cNvSpPr/>
          <p:nvPr/>
        </p:nvSpPr>
        <p:spPr>
          <a:xfrm>
            <a:off x="9893808" y="1965960"/>
            <a:ext cx="2011680" cy="2834640"/>
          </a:xfrm>
          <a:prstGeom prst="roundRect">
            <a:avLst>
              <a:gd name="adj" fmla="val 3636"/>
            </a:avLst>
          </a:prstGeom>
          <a:solidFill>
            <a:srgbClr val="0A1628"/>
          </a:solidFill>
          <a:ln/>
          <a:effectLst>
            <a:outerShdw sx="100000" sy="100000" kx="0" ky="0" algn="bl" rotWithShape="0" blurRad="38100" dist="12700" dir="5400000">
              <a:srgbClr val="000000">
                <a:alpha val="15000"/>
              </a:srgbClr>
            </a:outerShdw>
          </a:effectLst>
        </p:spPr>
      </p:sp>
      <p:sp>
        <p:nvSpPr>
          <p:cNvPr id="27" name="Text 25"/>
          <p:cNvSpPr/>
          <p:nvPr/>
        </p:nvSpPr>
        <p:spPr>
          <a:xfrm>
            <a:off x="9985248" y="2057400"/>
            <a:ext cx="1828800" cy="320040"/>
          </a:xfrm>
          <a:prstGeom prst="rect">
            <a:avLst/>
          </a:prstGeom>
          <a:noFill/>
          <a:ln/>
        </p:spPr>
        <p:txBody>
          <a:bodyPr wrap="square" lIns="0" tIns="0" rIns="0" bIns="0" rtlCol="0" anchor="ctr"/>
          <a:lstStyle/>
          <a:p>
            <a:pPr algn="ctr" indent="0" marL="0">
              <a:buNone/>
            </a:pPr>
            <a:r>
              <a:rPr lang="en-US" sz="1000" b="1" dirty="0">
                <a:solidFill>
                  <a:srgbClr val="00B4D8"/>
                </a:solidFill>
                <a:latin typeface="Calibri" pitchFamily="34" charset="0"/>
                <a:ea typeface="Calibri" pitchFamily="34" charset="-122"/>
                <a:cs typeface="Calibri" pitchFamily="34" charset="-120"/>
              </a:rPr>
              <a:t>M24–30</a:t>
            </a:r>
            <a:endParaRPr lang="en-US" sz="1000" dirty="0"/>
          </a:p>
        </p:txBody>
      </p:sp>
      <p:sp>
        <p:nvSpPr>
          <p:cNvPr id="28" name="Text 26"/>
          <p:cNvSpPr/>
          <p:nvPr/>
        </p:nvSpPr>
        <p:spPr>
          <a:xfrm>
            <a:off x="9985248" y="2377440"/>
            <a:ext cx="1828800" cy="41148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Commissioning</a:t>
            </a:r>
            <a:endParaRPr lang="en-US" sz="1300" dirty="0"/>
          </a:p>
        </p:txBody>
      </p:sp>
      <p:sp>
        <p:nvSpPr>
          <p:cNvPr id="29" name="Text 27"/>
          <p:cNvSpPr/>
          <p:nvPr/>
        </p:nvSpPr>
        <p:spPr>
          <a:xfrm>
            <a:off x="10003536" y="2880360"/>
            <a:ext cx="1792224" cy="1645920"/>
          </a:xfrm>
          <a:prstGeom prst="rect">
            <a:avLst/>
          </a:prstGeom>
          <a:noFill/>
          <a:ln/>
        </p:spPr>
        <p:txBody>
          <a:bodyPr wrap="square" lIns="0" tIns="0" rIns="0" bIns="0" rtlCol="0" anchor="t"/>
          <a:lstStyle/>
          <a:p>
            <a:pPr algn="ctr" indent="0" marL="0">
              <a:buNone/>
            </a:pPr>
            <a:r>
              <a:rPr lang="en-US" sz="1050" dirty="0">
                <a:solidFill>
                  <a:srgbClr val="C8D0D8"/>
                </a:solidFill>
                <a:latin typeface="Calibri" pitchFamily="34" charset="0"/>
                <a:ea typeface="Calibri" pitchFamily="34" charset="-122"/>
                <a:cs typeface="Calibri" pitchFamily="34" charset="-120"/>
              </a:rPr>
              <a:t>IST, integrated test,</a:t>
            </a:r>
            <a:endParaRPr lang="en-US" sz="1050" dirty="0"/>
          </a:p>
          <a:p>
            <a:pPr algn="ctr" indent="0" marL="0">
              <a:buNone/>
            </a:pPr>
            <a:r>
              <a:rPr lang="en-US" sz="1050" dirty="0">
                <a:solidFill>
                  <a:srgbClr val="C8D0D8"/>
                </a:solidFill>
                <a:latin typeface="Calibri" pitchFamily="34" charset="0"/>
                <a:ea typeface="Calibri" pitchFamily="34" charset="-122"/>
                <a:cs typeface="Calibri" pitchFamily="34" charset="-120"/>
              </a:rPr>
              <a:t>Tier IV certification,</a:t>
            </a:r>
            <a:endParaRPr lang="en-US" sz="1050" dirty="0"/>
          </a:p>
          <a:p>
            <a:pPr algn="ctr" indent="0" marL="0">
              <a:buNone/>
            </a:pPr>
            <a:r>
              <a:rPr lang="en-US" sz="1050" dirty="0">
                <a:solidFill>
                  <a:srgbClr val="C8D0D8"/>
                </a:solidFill>
                <a:latin typeface="Calibri" pitchFamily="34" charset="0"/>
                <a:ea typeface="Calibri" pitchFamily="34" charset="-122"/>
                <a:cs typeface="Calibri" pitchFamily="34" charset="-120"/>
              </a:rPr>
              <a:t>handover</a:t>
            </a:r>
            <a:endParaRPr lang="en-US" sz="1050" dirty="0"/>
          </a:p>
        </p:txBody>
      </p:sp>
      <p:sp>
        <p:nvSpPr>
          <p:cNvPr id="30" name="Shape 28"/>
          <p:cNvSpPr/>
          <p:nvPr/>
        </p:nvSpPr>
        <p:spPr>
          <a:xfrm>
            <a:off x="457200" y="5120640"/>
            <a:ext cx="11247120" cy="822960"/>
          </a:xfrm>
          <a:prstGeom prst="roundRect">
            <a:avLst>
              <a:gd name="adj" fmla="val 8889"/>
            </a:avLst>
          </a:prstGeom>
          <a:solidFill>
            <a:srgbClr val="D1EFF7"/>
          </a:solidFill>
          <a:ln/>
        </p:spPr>
      </p:sp>
      <p:pic>
        <p:nvPicPr>
          <p:cNvPr id="31" name="Image 0" descr="preencoded.png">    </p:cNvPr>
          <p:cNvPicPr>
            <a:picLocks noChangeAspect="1"/>
          </p:cNvPicPr>
          <p:nvPr/>
        </p:nvPicPr>
        <p:blipFill>
          <a:blip r:embed="rId1"/>
          <a:stretch>
            <a:fillRect/>
          </a:stretch>
        </p:blipFill>
        <p:spPr>
          <a:xfrm>
            <a:off x="640080" y="5230368"/>
            <a:ext cx="292608" cy="292608"/>
          </a:xfrm>
          <a:prstGeom prst="rect">
            <a:avLst/>
          </a:prstGeom>
        </p:spPr>
      </p:pic>
      <p:sp>
        <p:nvSpPr>
          <p:cNvPr id="32" name="Text 29"/>
          <p:cNvSpPr/>
          <p:nvPr/>
        </p:nvSpPr>
        <p:spPr>
          <a:xfrm>
            <a:off x="1051560" y="5193792"/>
            <a:ext cx="10424160" cy="685800"/>
          </a:xfrm>
          <a:prstGeom prst="rect">
            <a:avLst/>
          </a:prstGeom>
          <a:noFill/>
          <a:ln/>
        </p:spPr>
        <p:txBody>
          <a:bodyPr wrap="square" lIns="0" tIns="0" rIns="0" bIns="0" rtlCol="0" anchor="ctr"/>
          <a:lstStyle/>
          <a:p>
            <a:pPr indent="0" marL="0">
              <a:buNone/>
            </a:pPr>
            <a:r>
              <a:rPr lang="en-US" sz="1100" dirty="0">
                <a:solidFill>
                  <a:srgbClr val="1A1A2A"/>
                </a:solidFill>
                <a:latin typeface="Calibri" pitchFamily="34" charset="0"/>
                <a:ea typeface="Calibri" pitchFamily="34" charset="-122"/>
                <a:cs typeface="Calibri" pitchFamily="34" charset="-120"/>
              </a:rPr>
              <a:t>Running throughout:  Project governance  ·  Monthly reporting  ·  Sustainability tracking (PUE, WUE, carbon)  ·  Regulatory liaison with NEOM Authority</a:t>
            </a:r>
            <a:endParaRPr lang="en-US" sz="1100" dirty="0"/>
          </a:p>
        </p:txBody>
      </p:sp>
      <p:sp>
        <p:nvSpPr>
          <p:cNvPr id="33" name="Text 30"/>
          <p:cNvSpPr/>
          <p:nvPr/>
        </p:nvSpPr>
        <p:spPr>
          <a:xfrm>
            <a:off x="457200" y="6565392"/>
            <a:ext cx="4572000" cy="228600"/>
          </a:xfrm>
          <a:prstGeom prst="rect">
            <a:avLst/>
          </a:prstGeom>
          <a:noFill/>
          <a:ln/>
        </p:spPr>
        <p:txBody>
          <a:bodyPr wrap="square" rtlCol="0" anchor="ctr"/>
          <a:lstStyle/>
          <a:p>
            <a:pPr indent="0" marL="0">
              <a:buNone/>
            </a:pPr>
            <a:r>
              <a:rPr lang="en-US" sz="800" dirty="0">
                <a:solidFill>
                  <a:srgbClr val="8894A0"/>
                </a:solidFill>
                <a:latin typeface="Calibri" pitchFamily="34" charset="0"/>
                <a:ea typeface="Calibri" pitchFamily="34" charset="-122"/>
                <a:cs typeface="Calibri" pitchFamily="34" charset="-120"/>
              </a:rPr>
              <a:t>Meridian Data Solutions</a:t>
            </a:r>
            <a:endParaRPr lang="en-US" sz="800" dirty="0"/>
          </a:p>
        </p:txBody>
      </p:sp>
      <p:sp>
        <p:nvSpPr>
          <p:cNvPr id="34" name="Text 31"/>
          <p:cNvSpPr/>
          <p:nvPr/>
        </p:nvSpPr>
        <p:spPr>
          <a:xfrm>
            <a:off x="8138160" y="6565392"/>
            <a:ext cx="3749040" cy="228600"/>
          </a:xfrm>
          <a:prstGeom prst="rect">
            <a:avLst/>
          </a:prstGeom>
          <a:noFill/>
          <a:ln/>
        </p:spPr>
        <p:txBody>
          <a:bodyPr wrap="square" rtlCol="0" anchor="ctr"/>
          <a:lstStyle/>
          <a:p>
            <a:pPr algn="r" indent="0" marL="0">
              <a:buNone/>
            </a:pPr>
            <a:r>
              <a:rPr lang="en-US" sz="800" dirty="0">
                <a:solidFill>
                  <a:srgbClr val="8894A0"/>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60E1A"/>
        </a:solidFill>
      </p:bgPr>
    </p:bg>
    <p:spTree>
      <p:nvGrpSpPr>
        <p:cNvPr id="1" name=""/>
        <p:cNvGrpSpPr/>
        <p:nvPr/>
      </p:nvGrpSpPr>
      <p:grpSpPr>
        <a:xfrm>
          <a:off x="0" y="0"/>
          <a:ext cx="0" cy="0"/>
          <a:chOff x="0" y="0"/>
          <a:chExt cx="0" cy="0"/>
        </a:xfrm>
      </p:grpSpPr>
      <p:sp>
        <p:nvSpPr>
          <p:cNvPr id="2" name="Shape 0"/>
          <p:cNvSpPr/>
          <p:nvPr/>
        </p:nvSpPr>
        <p:spPr>
          <a:xfrm>
            <a:off x="822960" y="2331720"/>
            <a:ext cx="1097280" cy="82296"/>
          </a:xfrm>
          <a:prstGeom prst="rect">
            <a:avLst/>
          </a:prstGeom>
          <a:solidFill>
            <a:srgbClr val="00B4D8"/>
          </a:solidFill>
          <a:ln/>
        </p:spPr>
      </p:sp>
      <p:sp>
        <p:nvSpPr>
          <p:cNvPr id="3" name="Text 1"/>
          <p:cNvSpPr/>
          <p:nvPr/>
        </p:nvSpPr>
        <p:spPr>
          <a:xfrm>
            <a:off x="822960" y="2651760"/>
            <a:ext cx="10515600" cy="1645920"/>
          </a:xfrm>
          <a:prstGeom prst="rect">
            <a:avLst/>
          </a:prstGeom>
          <a:noFill/>
          <a:ln/>
        </p:spPr>
        <p:txBody>
          <a:bodyPr wrap="square" rtlCol="0" anchor="ctr"/>
          <a:lstStyle/>
          <a:p>
            <a:pPr indent="0" marL="0">
              <a:lnSpc>
                <a:spcPct val="115000"/>
              </a:lnSpc>
              <a:buNone/>
            </a:pPr>
            <a:r>
              <a:rPr lang="en-US" sz="3000" b="1" dirty="0">
                <a:solidFill>
                  <a:srgbClr val="FFFFFF"/>
                </a:solidFill>
                <a:latin typeface="Cambria" pitchFamily="34" charset="0"/>
                <a:ea typeface="Cambria" pitchFamily="34" charset="-122"/>
                <a:cs typeface="Cambria" pitchFamily="34" charset="-120"/>
              </a:rPr>
              <a:t>Each workstream is engineered for Neom's</a:t>
            </a:r>
            <a:endParaRPr lang="en-US" sz="3000" dirty="0"/>
          </a:p>
          <a:p>
            <a:pPr indent="0" marL="0">
              <a:lnSpc>
                <a:spcPct val="115000"/>
              </a:lnSpc>
              <a:buNone/>
            </a:pPr>
            <a:r>
              <a:rPr lang="en-US" sz="3000" b="1" dirty="0">
                <a:solidFill>
                  <a:srgbClr val="FFFFFF"/>
                </a:solidFill>
                <a:latin typeface="Cambria" pitchFamily="34" charset="0"/>
                <a:ea typeface="Cambria" pitchFamily="34" charset="-122"/>
                <a:cs typeface="Cambria" pitchFamily="34" charset="-120"/>
              </a:rPr>
              <a:t>50°C peak ambient and GCC grid conditions</a:t>
            </a:r>
            <a:endParaRPr lang="en-US" sz="3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0515600" cy="64008"/>
          </a:xfrm>
          <a:prstGeom prst="rect">
            <a:avLst/>
          </a:prstGeom>
          <a:solidFill>
            <a:srgbClr val="0A1628"/>
          </a:solidFill>
          <a:ln/>
        </p:spPr>
      </p:sp>
      <p:sp>
        <p:nvSpPr>
          <p:cNvPr id="3" name="Shape 1"/>
          <p:cNvSpPr/>
          <p:nvPr/>
        </p:nvSpPr>
        <p:spPr>
          <a:xfrm>
            <a:off x="10515600" y="0"/>
            <a:ext cx="1673352" cy="64008"/>
          </a:xfrm>
          <a:prstGeom prst="rect">
            <a:avLst/>
          </a:prstGeom>
          <a:solidFill>
            <a:srgbClr val="00B4D8"/>
          </a:solidFill>
          <a:ln/>
        </p:spPr>
      </p:sp>
      <p:sp>
        <p:nvSpPr>
          <p:cNvPr id="4" name="Text 2"/>
          <p:cNvSpPr/>
          <p:nvPr/>
        </p:nvSpPr>
        <p:spPr>
          <a:xfrm>
            <a:off x="457200" y="274320"/>
            <a:ext cx="11247120" cy="777240"/>
          </a:xfrm>
          <a:prstGeom prst="rect">
            <a:avLst/>
          </a:prstGeom>
          <a:noFill/>
          <a:ln/>
        </p:spPr>
        <p:txBody>
          <a:bodyPr wrap="square" rtlCol="0" anchor="ctr"/>
          <a:lstStyle/>
          <a:p>
            <a:pPr indent="0" marL="0">
              <a:buNone/>
            </a:pPr>
            <a:r>
              <a:rPr lang="en-US" sz="2200" b="1" dirty="0">
                <a:solidFill>
                  <a:srgbClr val="0A1628"/>
                </a:solidFill>
                <a:latin typeface="Cambria" pitchFamily="34" charset="0"/>
                <a:ea typeface="Cambria" pitchFamily="34" charset="-122"/>
                <a:cs typeface="Cambria" pitchFamily="34" charset="-120"/>
              </a:rPr>
              <a:t>The cooling strategy achieves PUE ≤ 1.25 using zero potable water</a:t>
            </a:r>
            <a:endParaRPr lang="en-US" sz="2200" dirty="0"/>
          </a:p>
        </p:txBody>
      </p:sp>
      <p:sp>
        <p:nvSpPr>
          <p:cNvPr id="5" name="Text 3"/>
          <p:cNvSpPr/>
          <p:nvPr/>
        </p:nvSpPr>
        <p:spPr>
          <a:xfrm>
            <a:off x="457200" y="1097280"/>
            <a:ext cx="11247120" cy="777240"/>
          </a:xfrm>
          <a:prstGeom prst="rect">
            <a:avLst/>
          </a:prstGeom>
          <a:noFill/>
          <a:ln/>
        </p:spPr>
        <p:txBody>
          <a:bodyPr wrap="square" rtlCol="0" anchor="ctr"/>
          <a:lstStyle/>
          <a:p>
            <a:pPr indent="0" marL="0">
              <a:buNone/>
            </a:pPr>
            <a:r>
              <a:rPr lang="en-US" sz="1200" dirty="0">
                <a:solidFill>
                  <a:srgbClr val="444444"/>
                </a:solidFill>
                <a:latin typeface="Calibri" pitchFamily="34" charset="0"/>
                <a:ea typeface="Calibri" pitchFamily="34" charset="-122"/>
                <a:cs typeface="Calibri" pitchFamily="34" charset="-120"/>
              </a:rPr>
              <a:t>Neom's climate makes cooling the single largest energy variable. Our hybrid system uses indirect evaporative cooling with treated seawater for 80% of the year and switches to rear-door liquid cooling during the three peak summer months, avoiding the efficiency collapse conventional DX systems suffer above 45°C.</a:t>
            </a:r>
            <a:endParaRPr lang="en-US" sz="1200" dirty="0"/>
          </a:p>
        </p:txBody>
      </p:sp>
      <p:sp>
        <p:nvSpPr>
          <p:cNvPr id="6" name="Shape 4"/>
          <p:cNvSpPr/>
          <p:nvPr/>
        </p:nvSpPr>
        <p:spPr>
          <a:xfrm>
            <a:off x="457200" y="2148840"/>
            <a:ext cx="3566160" cy="2377440"/>
          </a:xfrm>
          <a:prstGeom prst="roundRect">
            <a:avLst>
              <a:gd name="adj" fmla="val 3077"/>
            </a:avLst>
          </a:prstGeom>
          <a:solidFill>
            <a:srgbClr val="E8F7FB"/>
          </a:solidFill>
          <a:ln/>
          <a:effectLst>
            <a:outerShdw sx="100000" sy="100000" kx="0" ky="0" algn="bl" rotWithShape="0" blurRad="38100" dist="12700" dir="5400000">
              <a:srgbClr val="000000">
                <a:alpha val="15000"/>
              </a:srgbClr>
            </a:outerShdw>
          </a:effectLst>
        </p:spPr>
      </p:sp>
      <p:pic>
        <p:nvPicPr>
          <p:cNvPr id="7" name="Image 0" descr="preencoded.png">    </p:cNvPr>
          <p:cNvPicPr>
            <a:picLocks noChangeAspect="1"/>
          </p:cNvPicPr>
          <p:nvPr/>
        </p:nvPicPr>
        <p:blipFill>
          <a:blip r:embed="rId1"/>
          <a:stretch>
            <a:fillRect/>
          </a:stretch>
        </p:blipFill>
        <p:spPr>
          <a:xfrm>
            <a:off x="1920240" y="2331720"/>
            <a:ext cx="457200" cy="457200"/>
          </a:xfrm>
          <a:prstGeom prst="rect">
            <a:avLst/>
          </a:prstGeom>
        </p:spPr>
      </p:pic>
      <p:sp>
        <p:nvSpPr>
          <p:cNvPr id="8" name="Text 5"/>
          <p:cNvSpPr/>
          <p:nvPr/>
        </p:nvSpPr>
        <p:spPr>
          <a:xfrm>
            <a:off x="594360" y="2880360"/>
            <a:ext cx="3291840" cy="594360"/>
          </a:xfrm>
          <a:prstGeom prst="rect">
            <a:avLst/>
          </a:prstGeom>
          <a:noFill/>
          <a:ln/>
        </p:spPr>
        <p:txBody>
          <a:bodyPr wrap="square" lIns="0" tIns="0" rIns="0" bIns="0" rtlCol="0" anchor="ctr"/>
          <a:lstStyle/>
          <a:p>
            <a:pPr algn="ctr" indent="0" marL="0">
              <a:buNone/>
            </a:pPr>
            <a:r>
              <a:rPr lang="en-US" sz="2600" b="1" dirty="0">
                <a:solidFill>
                  <a:srgbClr val="0A1628"/>
                </a:solidFill>
                <a:latin typeface="Cambria" pitchFamily="34" charset="0"/>
                <a:ea typeface="Cambria" pitchFamily="34" charset="-122"/>
                <a:cs typeface="Cambria" pitchFamily="34" charset="-120"/>
              </a:rPr>
              <a:t>PUE ≤ 1.25</a:t>
            </a:r>
            <a:endParaRPr lang="en-US" sz="2600" dirty="0"/>
          </a:p>
        </p:txBody>
      </p:sp>
      <p:sp>
        <p:nvSpPr>
          <p:cNvPr id="9" name="Text 6"/>
          <p:cNvSpPr/>
          <p:nvPr/>
        </p:nvSpPr>
        <p:spPr>
          <a:xfrm>
            <a:off x="594360" y="3520440"/>
            <a:ext cx="3291840" cy="731520"/>
          </a:xfrm>
          <a:prstGeom prst="rect">
            <a:avLst/>
          </a:prstGeom>
          <a:noFill/>
          <a:ln/>
        </p:spPr>
        <p:txBody>
          <a:bodyPr wrap="square" lIns="0" tIns="0" rIns="0" bIns="0" rtlCol="0" anchor="ctr"/>
          <a:lstStyle/>
          <a:p>
            <a:pPr algn="ctr" indent="0" marL="0">
              <a:buNone/>
            </a:pPr>
            <a:r>
              <a:rPr lang="en-US" sz="1100" dirty="0">
                <a:solidFill>
                  <a:srgbClr val="1A1A2A"/>
                </a:solidFill>
                <a:latin typeface="Calibri" pitchFamily="34" charset="0"/>
                <a:ea typeface="Calibri" pitchFamily="34" charset="-122"/>
                <a:cs typeface="Calibri" pitchFamily="34" charset="-120"/>
              </a:rPr>
              <a:t>Annual average</a:t>
            </a:r>
            <a:endParaRPr lang="en-US" sz="1100" dirty="0"/>
          </a:p>
          <a:p>
            <a:pPr algn="ctr" indent="0" marL="0">
              <a:buNone/>
            </a:pPr>
            <a:r>
              <a:rPr lang="en-US" sz="1100" dirty="0">
                <a:solidFill>
                  <a:srgbClr val="1A1A2A"/>
                </a:solidFill>
                <a:latin typeface="Calibri" pitchFamily="34" charset="0"/>
                <a:ea typeface="Calibri" pitchFamily="34" charset="-122"/>
                <a:cs typeface="Calibri" pitchFamily="34" charset="-120"/>
              </a:rPr>
              <a:t>Power Usage Effectiveness</a:t>
            </a:r>
            <a:endParaRPr lang="en-US" sz="1100" dirty="0"/>
          </a:p>
        </p:txBody>
      </p:sp>
      <p:sp>
        <p:nvSpPr>
          <p:cNvPr id="10" name="Shape 7"/>
          <p:cNvSpPr/>
          <p:nvPr/>
        </p:nvSpPr>
        <p:spPr>
          <a:xfrm>
            <a:off x="4297680" y="2148840"/>
            <a:ext cx="3566160" cy="2377440"/>
          </a:xfrm>
          <a:prstGeom prst="roundRect">
            <a:avLst>
              <a:gd name="adj" fmla="val 3077"/>
            </a:avLst>
          </a:prstGeom>
          <a:solidFill>
            <a:srgbClr val="0A1628"/>
          </a:solidFill>
          <a:ln/>
          <a:effectLst>
            <a:outerShdw sx="100000" sy="100000" kx="0" ky="0" algn="bl" rotWithShape="0" blurRad="38100" dist="12700" dir="5400000">
              <a:srgbClr val="000000">
                <a:alpha val="15000"/>
              </a:srgbClr>
            </a:outerShdw>
          </a:effectLst>
        </p:spPr>
      </p:sp>
      <p:pic>
        <p:nvPicPr>
          <p:cNvPr id="11" name="Image 1" descr="preencoded.png">    </p:cNvPr>
          <p:cNvPicPr>
            <a:picLocks noChangeAspect="1"/>
          </p:cNvPicPr>
          <p:nvPr/>
        </p:nvPicPr>
        <p:blipFill>
          <a:blip r:embed="rId2"/>
          <a:stretch>
            <a:fillRect/>
          </a:stretch>
        </p:blipFill>
        <p:spPr>
          <a:xfrm>
            <a:off x="5760720" y="2331720"/>
            <a:ext cx="457200" cy="457200"/>
          </a:xfrm>
          <a:prstGeom prst="rect">
            <a:avLst/>
          </a:prstGeom>
        </p:spPr>
      </p:pic>
      <p:sp>
        <p:nvSpPr>
          <p:cNvPr id="12" name="Text 8"/>
          <p:cNvSpPr/>
          <p:nvPr/>
        </p:nvSpPr>
        <p:spPr>
          <a:xfrm>
            <a:off x="4434840" y="2880360"/>
            <a:ext cx="3291840" cy="594360"/>
          </a:xfrm>
          <a:prstGeom prst="rect">
            <a:avLst/>
          </a:prstGeom>
          <a:noFill/>
          <a:ln/>
        </p:spPr>
        <p:txBody>
          <a:bodyPr wrap="square" lIns="0" tIns="0" rIns="0" bIns="0" rtlCol="0" anchor="ctr"/>
          <a:lstStyle/>
          <a:p>
            <a:pPr algn="ctr" indent="0" marL="0">
              <a:buNone/>
            </a:pPr>
            <a:r>
              <a:rPr lang="en-US" sz="2600" b="1" dirty="0">
                <a:solidFill>
                  <a:srgbClr val="00B4D8"/>
                </a:solidFill>
                <a:latin typeface="Cambria" pitchFamily="34" charset="0"/>
                <a:ea typeface="Cambria" pitchFamily="34" charset="-122"/>
                <a:cs typeface="Cambria" pitchFamily="34" charset="-120"/>
              </a:rPr>
              <a:t>WUE 0.4 L/kWh</a:t>
            </a:r>
            <a:endParaRPr lang="en-US" sz="2600" dirty="0"/>
          </a:p>
        </p:txBody>
      </p:sp>
      <p:sp>
        <p:nvSpPr>
          <p:cNvPr id="13" name="Text 9"/>
          <p:cNvSpPr/>
          <p:nvPr/>
        </p:nvSpPr>
        <p:spPr>
          <a:xfrm>
            <a:off x="4434840" y="3520440"/>
            <a:ext cx="3291840" cy="731520"/>
          </a:xfrm>
          <a:prstGeom prst="rect">
            <a:avLst/>
          </a:prstGeom>
          <a:noFill/>
          <a:ln/>
        </p:spPr>
        <p:txBody>
          <a:bodyPr wrap="square" lIns="0" tIns="0" rIns="0" bIns="0" rtlCol="0" anchor="ctr"/>
          <a:lstStyle/>
          <a:p>
            <a:pPr algn="ctr" indent="0" marL="0">
              <a:buNone/>
            </a:pPr>
            <a:r>
              <a:rPr lang="en-US" sz="1100" dirty="0">
                <a:solidFill>
                  <a:srgbClr val="FFFFFF"/>
                </a:solidFill>
                <a:latin typeface="Calibri" pitchFamily="34" charset="0"/>
                <a:ea typeface="Calibri" pitchFamily="34" charset="-122"/>
                <a:cs typeface="Calibri" pitchFamily="34" charset="-120"/>
              </a:rPr>
              <a:t>Water Usage Effectiveness</a:t>
            </a:r>
            <a:endParaRPr lang="en-US" sz="1100" dirty="0"/>
          </a:p>
          <a:p>
            <a:pPr algn="ctr" indent="0" marL="0">
              <a:buNone/>
            </a:pPr>
            <a:r>
              <a:rPr lang="en-US" sz="1100" dirty="0">
                <a:solidFill>
                  <a:srgbClr val="FFFFFF"/>
                </a:solidFill>
                <a:latin typeface="Calibri" pitchFamily="34" charset="0"/>
                <a:ea typeface="Calibri" pitchFamily="34" charset="-122"/>
                <a:cs typeface="Calibri" pitchFamily="34" charset="-120"/>
              </a:rPr>
              <a:t>using treated seawater only</a:t>
            </a:r>
            <a:endParaRPr lang="en-US" sz="1100" dirty="0"/>
          </a:p>
        </p:txBody>
      </p:sp>
      <p:sp>
        <p:nvSpPr>
          <p:cNvPr id="14" name="Shape 10"/>
          <p:cNvSpPr/>
          <p:nvPr/>
        </p:nvSpPr>
        <p:spPr>
          <a:xfrm>
            <a:off x="8138160" y="2148840"/>
            <a:ext cx="3566160" cy="2377440"/>
          </a:xfrm>
          <a:prstGeom prst="roundRect">
            <a:avLst>
              <a:gd name="adj" fmla="val 3077"/>
            </a:avLst>
          </a:prstGeom>
          <a:solidFill>
            <a:srgbClr val="E8F7FB"/>
          </a:solidFill>
          <a:ln/>
          <a:effectLst>
            <a:outerShdw sx="100000" sy="100000" kx="0" ky="0" algn="bl" rotWithShape="0" blurRad="38100" dist="12700" dir="5400000">
              <a:srgbClr val="000000">
                <a:alpha val="15000"/>
              </a:srgbClr>
            </a:outerShdw>
          </a:effectLst>
        </p:spPr>
      </p:sp>
      <p:pic>
        <p:nvPicPr>
          <p:cNvPr id="15" name="Image 2" descr="preencoded.png">    </p:cNvPr>
          <p:cNvPicPr>
            <a:picLocks noChangeAspect="1"/>
          </p:cNvPicPr>
          <p:nvPr/>
        </p:nvPicPr>
        <p:blipFill>
          <a:blip r:embed="rId3"/>
          <a:stretch>
            <a:fillRect/>
          </a:stretch>
        </p:blipFill>
        <p:spPr>
          <a:xfrm>
            <a:off x="9601200" y="2331720"/>
            <a:ext cx="457200" cy="457200"/>
          </a:xfrm>
          <a:prstGeom prst="rect">
            <a:avLst/>
          </a:prstGeom>
        </p:spPr>
      </p:pic>
      <p:sp>
        <p:nvSpPr>
          <p:cNvPr id="16" name="Text 11"/>
          <p:cNvSpPr/>
          <p:nvPr/>
        </p:nvSpPr>
        <p:spPr>
          <a:xfrm>
            <a:off x="8275320" y="2880360"/>
            <a:ext cx="3291840" cy="594360"/>
          </a:xfrm>
          <a:prstGeom prst="rect">
            <a:avLst/>
          </a:prstGeom>
          <a:noFill/>
          <a:ln/>
        </p:spPr>
        <p:txBody>
          <a:bodyPr wrap="square" lIns="0" tIns="0" rIns="0" bIns="0" rtlCol="0" anchor="ctr"/>
          <a:lstStyle/>
          <a:p>
            <a:pPr algn="ctr" indent="0" marL="0">
              <a:buNone/>
            </a:pPr>
            <a:r>
              <a:rPr lang="en-US" sz="2600" b="1" dirty="0">
                <a:solidFill>
                  <a:srgbClr val="0A1628"/>
                </a:solidFill>
                <a:latin typeface="Cambria" pitchFamily="34" charset="0"/>
                <a:ea typeface="Cambria" pitchFamily="34" charset="-122"/>
                <a:cs typeface="Cambria" pitchFamily="34" charset="-120"/>
              </a:rPr>
              <a:t>40% lower</a:t>
            </a:r>
            <a:endParaRPr lang="en-US" sz="2600" dirty="0"/>
          </a:p>
        </p:txBody>
      </p:sp>
      <p:sp>
        <p:nvSpPr>
          <p:cNvPr id="17" name="Text 12"/>
          <p:cNvSpPr/>
          <p:nvPr/>
        </p:nvSpPr>
        <p:spPr>
          <a:xfrm>
            <a:off x="8275320" y="3520440"/>
            <a:ext cx="3291840" cy="731520"/>
          </a:xfrm>
          <a:prstGeom prst="rect">
            <a:avLst/>
          </a:prstGeom>
          <a:noFill/>
          <a:ln/>
        </p:spPr>
        <p:txBody>
          <a:bodyPr wrap="square" lIns="0" tIns="0" rIns="0" bIns="0" rtlCol="0" anchor="ctr"/>
          <a:lstStyle/>
          <a:p>
            <a:pPr algn="ctr" indent="0" marL="0">
              <a:buNone/>
            </a:pPr>
            <a:r>
              <a:rPr lang="en-US" sz="1100" dirty="0">
                <a:solidFill>
                  <a:srgbClr val="1A1A2A"/>
                </a:solidFill>
                <a:latin typeface="Calibri" pitchFamily="34" charset="0"/>
                <a:ea typeface="Calibri" pitchFamily="34" charset="-122"/>
                <a:cs typeface="Calibri" pitchFamily="34" charset="-120"/>
              </a:rPr>
              <a:t>Carbon intensity vs</a:t>
            </a:r>
            <a:endParaRPr lang="en-US" sz="1100" dirty="0"/>
          </a:p>
          <a:p>
            <a:pPr algn="ctr" indent="0" marL="0">
              <a:buNone/>
            </a:pPr>
            <a:r>
              <a:rPr lang="en-US" sz="1100" dirty="0">
                <a:solidFill>
                  <a:srgbClr val="1A1A2A"/>
                </a:solidFill>
                <a:latin typeface="Calibri" pitchFamily="34" charset="0"/>
                <a:ea typeface="Calibri" pitchFamily="34" charset="-122"/>
                <a:cs typeface="Calibri" pitchFamily="34" charset="-120"/>
              </a:rPr>
              <a:t>GCC conventional baseline</a:t>
            </a:r>
            <a:endParaRPr lang="en-US" sz="1100" dirty="0"/>
          </a:p>
        </p:txBody>
      </p:sp>
      <p:sp>
        <p:nvSpPr>
          <p:cNvPr id="18" name="Shape 13"/>
          <p:cNvSpPr/>
          <p:nvPr/>
        </p:nvSpPr>
        <p:spPr>
          <a:xfrm>
            <a:off x="457200" y="4800600"/>
            <a:ext cx="2651760" cy="1371600"/>
          </a:xfrm>
          <a:prstGeom prst="roundRect">
            <a:avLst>
              <a:gd name="adj" fmla="val 5333"/>
            </a:avLst>
          </a:prstGeom>
          <a:solidFill>
            <a:srgbClr val="F5F7FA"/>
          </a:solidFill>
          <a:ln/>
          <a:effectLst>
            <a:outerShdw sx="100000" sy="100000" kx="0" ky="0" algn="bl" rotWithShape="0" blurRad="38100" dist="12700" dir="5400000">
              <a:srgbClr val="000000">
                <a:alpha val="15000"/>
              </a:srgbClr>
            </a:outerShdw>
          </a:effectLst>
        </p:spPr>
      </p:sp>
      <p:sp>
        <p:nvSpPr>
          <p:cNvPr id="19" name="Text 14"/>
          <p:cNvSpPr/>
          <p:nvPr/>
        </p:nvSpPr>
        <p:spPr>
          <a:xfrm>
            <a:off x="566928" y="4864608"/>
            <a:ext cx="2432304" cy="320040"/>
          </a:xfrm>
          <a:prstGeom prst="rect">
            <a:avLst/>
          </a:prstGeom>
          <a:noFill/>
          <a:ln/>
        </p:spPr>
        <p:txBody>
          <a:bodyPr wrap="square" lIns="0" tIns="0" rIns="0" bIns="0" rtlCol="0" anchor="ctr"/>
          <a:lstStyle/>
          <a:p>
            <a:pPr indent="0" marL="0">
              <a:buNone/>
            </a:pPr>
            <a:r>
              <a:rPr lang="en-US" sz="1100" b="1" dirty="0">
                <a:solidFill>
                  <a:srgbClr val="0A1628"/>
                </a:solidFill>
                <a:latin typeface="Calibri" pitchFamily="34" charset="0"/>
                <a:ea typeface="Calibri" pitchFamily="34" charset="-122"/>
                <a:cs typeface="Calibri" pitchFamily="34" charset="-120"/>
              </a:rPr>
              <a:t>Indirect evaporative</a:t>
            </a:r>
            <a:endParaRPr lang="en-US" sz="1100" dirty="0"/>
          </a:p>
        </p:txBody>
      </p:sp>
      <p:sp>
        <p:nvSpPr>
          <p:cNvPr id="20" name="Text 15"/>
          <p:cNvSpPr/>
          <p:nvPr/>
        </p:nvSpPr>
        <p:spPr>
          <a:xfrm>
            <a:off x="566928" y="5212080"/>
            <a:ext cx="2432304" cy="82296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Treated seawater-fed indirect units handle 80% of annual cooling. No potable water consumption.</a:t>
            </a:r>
            <a:endParaRPr lang="en-US" sz="1000" dirty="0"/>
          </a:p>
        </p:txBody>
      </p:sp>
      <p:sp>
        <p:nvSpPr>
          <p:cNvPr id="21" name="Shape 16"/>
          <p:cNvSpPr/>
          <p:nvPr/>
        </p:nvSpPr>
        <p:spPr>
          <a:xfrm>
            <a:off x="3383280" y="4800600"/>
            <a:ext cx="2651760" cy="1371600"/>
          </a:xfrm>
          <a:prstGeom prst="roundRect">
            <a:avLst>
              <a:gd name="adj" fmla="val 5333"/>
            </a:avLst>
          </a:prstGeom>
          <a:solidFill>
            <a:srgbClr val="F5F7FA"/>
          </a:solidFill>
          <a:ln/>
          <a:effectLst>
            <a:outerShdw sx="100000" sy="100000" kx="0" ky="0" algn="bl" rotWithShape="0" blurRad="38100" dist="12700" dir="5400000">
              <a:srgbClr val="000000">
                <a:alpha val="15000"/>
              </a:srgbClr>
            </a:outerShdw>
          </a:effectLst>
        </p:spPr>
      </p:sp>
      <p:sp>
        <p:nvSpPr>
          <p:cNvPr id="22" name="Text 17"/>
          <p:cNvSpPr/>
          <p:nvPr/>
        </p:nvSpPr>
        <p:spPr>
          <a:xfrm>
            <a:off x="3493008" y="4864608"/>
            <a:ext cx="2432304" cy="320040"/>
          </a:xfrm>
          <a:prstGeom prst="rect">
            <a:avLst/>
          </a:prstGeom>
          <a:noFill/>
          <a:ln/>
        </p:spPr>
        <p:txBody>
          <a:bodyPr wrap="square" lIns="0" tIns="0" rIns="0" bIns="0" rtlCol="0" anchor="ctr"/>
          <a:lstStyle/>
          <a:p>
            <a:pPr indent="0" marL="0">
              <a:buNone/>
            </a:pPr>
            <a:r>
              <a:rPr lang="en-US" sz="1100" b="1" dirty="0">
                <a:solidFill>
                  <a:srgbClr val="0A1628"/>
                </a:solidFill>
                <a:latin typeface="Calibri" pitchFamily="34" charset="0"/>
                <a:ea typeface="Calibri" pitchFamily="34" charset="-122"/>
                <a:cs typeface="Calibri" pitchFamily="34" charset="-120"/>
              </a:rPr>
              <a:t>Rear-door liquid cooling</a:t>
            </a:r>
            <a:endParaRPr lang="en-US" sz="1100" dirty="0"/>
          </a:p>
        </p:txBody>
      </p:sp>
      <p:sp>
        <p:nvSpPr>
          <p:cNvPr id="23" name="Text 18"/>
          <p:cNvSpPr/>
          <p:nvPr/>
        </p:nvSpPr>
        <p:spPr>
          <a:xfrm>
            <a:off x="3493008" y="5212080"/>
            <a:ext cx="2432304" cy="82296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Direct-to-chip liquid loop for peak summer months. Eliminates efficiency collapse above 45°C ambient.</a:t>
            </a:r>
            <a:endParaRPr lang="en-US" sz="1000" dirty="0"/>
          </a:p>
        </p:txBody>
      </p:sp>
      <p:sp>
        <p:nvSpPr>
          <p:cNvPr id="24" name="Shape 19"/>
          <p:cNvSpPr/>
          <p:nvPr/>
        </p:nvSpPr>
        <p:spPr>
          <a:xfrm>
            <a:off x="6309360" y="4800600"/>
            <a:ext cx="2651760" cy="1371600"/>
          </a:xfrm>
          <a:prstGeom prst="roundRect">
            <a:avLst>
              <a:gd name="adj" fmla="val 5333"/>
            </a:avLst>
          </a:prstGeom>
          <a:solidFill>
            <a:srgbClr val="F5F7FA"/>
          </a:solidFill>
          <a:ln/>
          <a:effectLst>
            <a:outerShdw sx="100000" sy="100000" kx="0" ky="0" algn="bl" rotWithShape="0" blurRad="38100" dist="12700" dir="5400000">
              <a:srgbClr val="000000">
                <a:alpha val="15000"/>
              </a:srgbClr>
            </a:outerShdw>
          </a:effectLst>
        </p:spPr>
      </p:sp>
      <p:sp>
        <p:nvSpPr>
          <p:cNvPr id="25" name="Text 20"/>
          <p:cNvSpPr/>
          <p:nvPr/>
        </p:nvSpPr>
        <p:spPr>
          <a:xfrm>
            <a:off x="6419088" y="4864608"/>
            <a:ext cx="2432304" cy="320040"/>
          </a:xfrm>
          <a:prstGeom prst="rect">
            <a:avLst/>
          </a:prstGeom>
          <a:noFill/>
          <a:ln/>
        </p:spPr>
        <p:txBody>
          <a:bodyPr wrap="square" lIns="0" tIns="0" rIns="0" bIns="0" rtlCol="0" anchor="ctr"/>
          <a:lstStyle/>
          <a:p>
            <a:pPr indent="0" marL="0">
              <a:buNone/>
            </a:pPr>
            <a:r>
              <a:rPr lang="en-US" sz="1100" b="1" dirty="0">
                <a:solidFill>
                  <a:srgbClr val="0A1628"/>
                </a:solidFill>
                <a:latin typeface="Calibri" pitchFamily="34" charset="0"/>
                <a:ea typeface="Calibri" pitchFamily="34" charset="-122"/>
                <a:cs typeface="Calibri" pitchFamily="34" charset="-120"/>
              </a:rPr>
              <a:t>On-site solar canopy</a:t>
            </a:r>
            <a:endParaRPr lang="en-US" sz="1100" dirty="0"/>
          </a:p>
        </p:txBody>
      </p:sp>
      <p:sp>
        <p:nvSpPr>
          <p:cNvPr id="26" name="Text 21"/>
          <p:cNvSpPr/>
          <p:nvPr/>
        </p:nvSpPr>
        <p:spPr>
          <a:xfrm>
            <a:off x="6419088" y="5212080"/>
            <a:ext cx="2432304" cy="82296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5MW rooftop PV array offsets auxiliary loads year-round. Feeds excess generation back to grid.</a:t>
            </a:r>
            <a:endParaRPr lang="en-US" sz="1000" dirty="0"/>
          </a:p>
        </p:txBody>
      </p:sp>
      <p:sp>
        <p:nvSpPr>
          <p:cNvPr id="27" name="Shape 22"/>
          <p:cNvSpPr/>
          <p:nvPr/>
        </p:nvSpPr>
        <p:spPr>
          <a:xfrm>
            <a:off x="9235440" y="4800600"/>
            <a:ext cx="2651760" cy="1371600"/>
          </a:xfrm>
          <a:prstGeom prst="roundRect">
            <a:avLst>
              <a:gd name="adj" fmla="val 5333"/>
            </a:avLst>
          </a:prstGeom>
          <a:solidFill>
            <a:srgbClr val="F5F7FA"/>
          </a:solidFill>
          <a:ln/>
          <a:effectLst>
            <a:outerShdw sx="100000" sy="100000" kx="0" ky="0" algn="bl" rotWithShape="0" blurRad="38100" dist="12700" dir="5400000">
              <a:srgbClr val="000000">
                <a:alpha val="15000"/>
              </a:srgbClr>
            </a:outerShdw>
          </a:effectLst>
        </p:spPr>
      </p:sp>
      <p:sp>
        <p:nvSpPr>
          <p:cNvPr id="28" name="Text 23"/>
          <p:cNvSpPr/>
          <p:nvPr/>
        </p:nvSpPr>
        <p:spPr>
          <a:xfrm>
            <a:off x="9345168" y="4864608"/>
            <a:ext cx="2432304" cy="320040"/>
          </a:xfrm>
          <a:prstGeom prst="rect">
            <a:avLst/>
          </a:prstGeom>
          <a:noFill/>
          <a:ln/>
        </p:spPr>
        <p:txBody>
          <a:bodyPr wrap="square" lIns="0" tIns="0" rIns="0" bIns="0" rtlCol="0" anchor="ctr"/>
          <a:lstStyle/>
          <a:p>
            <a:pPr indent="0" marL="0">
              <a:buNone/>
            </a:pPr>
            <a:r>
              <a:rPr lang="en-US" sz="1100" b="1" dirty="0">
                <a:solidFill>
                  <a:srgbClr val="0A1628"/>
                </a:solidFill>
                <a:latin typeface="Calibri" pitchFamily="34" charset="0"/>
                <a:ea typeface="Calibri" pitchFamily="34" charset="-122"/>
                <a:cs typeface="Calibri" pitchFamily="34" charset="-120"/>
              </a:rPr>
              <a:t>Heat recovery</a:t>
            </a:r>
            <a:endParaRPr lang="en-US" sz="1100" dirty="0"/>
          </a:p>
        </p:txBody>
      </p:sp>
      <p:sp>
        <p:nvSpPr>
          <p:cNvPr id="29" name="Text 24"/>
          <p:cNvSpPr/>
          <p:nvPr/>
        </p:nvSpPr>
        <p:spPr>
          <a:xfrm>
            <a:off x="9345168" y="5212080"/>
            <a:ext cx="2432304" cy="822960"/>
          </a:xfrm>
          <a:prstGeom prst="rect">
            <a:avLst/>
          </a:prstGeom>
          <a:noFill/>
          <a:ln/>
        </p:spPr>
        <p:txBody>
          <a:bodyPr wrap="square" lIns="0" tIns="0" rIns="0" bIns="0" rtlCol="0" anchor="t"/>
          <a:lstStyle/>
          <a:p>
            <a:pPr indent="0" marL="0">
              <a:buNone/>
            </a:pPr>
            <a:r>
              <a:rPr lang="en-US" sz="1000" dirty="0">
                <a:solidFill>
                  <a:srgbClr val="1A1A2A"/>
                </a:solidFill>
                <a:latin typeface="Calibri" pitchFamily="34" charset="0"/>
                <a:ea typeface="Calibri" pitchFamily="34" charset="-122"/>
                <a:cs typeface="Calibri" pitchFamily="34" charset="-120"/>
              </a:rPr>
              <a:t>Hot-water capture from cooling loop supplies campus domestic hot water and adjacent facilities.</a:t>
            </a:r>
            <a:endParaRPr lang="en-US" sz="1000" dirty="0"/>
          </a:p>
        </p:txBody>
      </p:sp>
      <p:sp>
        <p:nvSpPr>
          <p:cNvPr id="30" name="Text 25"/>
          <p:cNvSpPr/>
          <p:nvPr/>
        </p:nvSpPr>
        <p:spPr>
          <a:xfrm>
            <a:off x="457200" y="6565392"/>
            <a:ext cx="4572000" cy="228600"/>
          </a:xfrm>
          <a:prstGeom prst="rect">
            <a:avLst/>
          </a:prstGeom>
          <a:noFill/>
          <a:ln/>
        </p:spPr>
        <p:txBody>
          <a:bodyPr wrap="square" rtlCol="0" anchor="ctr"/>
          <a:lstStyle/>
          <a:p>
            <a:pPr indent="0" marL="0">
              <a:buNone/>
            </a:pPr>
            <a:r>
              <a:rPr lang="en-US" sz="800" dirty="0">
                <a:solidFill>
                  <a:srgbClr val="8894A0"/>
                </a:solidFill>
                <a:latin typeface="Calibri" pitchFamily="34" charset="0"/>
                <a:ea typeface="Calibri" pitchFamily="34" charset="-122"/>
                <a:cs typeface="Calibri" pitchFamily="34" charset="-120"/>
              </a:rPr>
              <a:t>Meridian Data Solutions</a:t>
            </a:r>
            <a:endParaRPr lang="en-US" sz="800" dirty="0"/>
          </a:p>
        </p:txBody>
      </p:sp>
      <p:sp>
        <p:nvSpPr>
          <p:cNvPr id="31" name="Text 26"/>
          <p:cNvSpPr/>
          <p:nvPr/>
        </p:nvSpPr>
        <p:spPr>
          <a:xfrm>
            <a:off x="8138160" y="6565392"/>
            <a:ext cx="3749040" cy="228600"/>
          </a:xfrm>
          <a:prstGeom prst="rect">
            <a:avLst/>
          </a:prstGeom>
          <a:noFill/>
          <a:ln/>
        </p:spPr>
        <p:txBody>
          <a:bodyPr wrap="square" rtlCol="0" anchor="ctr"/>
          <a:lstStyle/>
          <a:p>
            <a:pPr algn="r" indent="0" marL="0">
              <a:buNone/>
            </a:pPr>
            <a:r>
              <a:rPr lang="en-US" sz="800" dirty="0">
                <a:solidFill>
                  <a:srgbClr val="8894A0"/>
                </a:solidFill>
                <a:latin typeface="Calibri" pitchFamily="34" charset="0"/>
                <a:ea typeface="Calibri" pitchFamily="34" charset="-122"/>
                <a:cs typeface="Calibri" pitchFamily="34" charset="-120"/>
              </a:rPr>
              <a:t>Confidential</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2026-07-16T11:16:17Z</dcterms:created>
  <dcterms:modified xsi:type="dcterms:W3CDTF">2026-07-16T11:16:17Z</dcterms:modified>
</cp:coreProperties>
</file>