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and thank you for joining us today. This session is designed specifically for finance professionals working in Excel every day — we're going to cover the techniques that will save you the most time and give you the most confidence. We have four modules over the next four hours, with hands-on exercises in every block.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people only use Rows and Values — they miss Filters and they never nest row fields. Walk through a live demo: drag each field into its zone while talking through what changes. The moment of revelation is usually when you add a second row field and the drill-down appears automatically — have that ready.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15 minutes here — it's longer because building the pivot, setting value format, and adding the slicer are three separate actions. Debrief: ask someone to share their screen and walk through their pivot. Common issue: the slicer doesn't filter — usually means it's not connected to the pivot table. Show how to fix via Report Connections.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Power Query is the biggest time-saver in modern Excel. If you're currently copying and pasting data into a cleaning tab every month, that ends today. Every cleaning step you do manually can be recorded once, and then replayed in one click forever. Let that land before we move 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key message is the 20-minutes-once versus 3-seconds-forever trade-off. Ask the room: how long does your data cleaning take today? Get a few answers. Then point out that if it takes 2 hours a month, that's 24 hours a year — and Power Query gives all of that back. Then move into the demo.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longest exercise because the refresh step is the most satisfying — when participants see the data update automatically, it's the moment that converts them. Debrief: ask how long their equivalent manual process takes today. If there are questions about connecting to SharePoint or databases, offer to cover that in the Q&amp;A at the end.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Dashboards bring everything together. A great finance dashboard isn't about making things pretty — it's about making the right numbers instantly visible to the right person. We'll cover the three design principles, choosing the right chart type, and connecting everything to a slicer so one click updates the whole view.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three principles cut across every charting tool, not just Excel. Principle 1 is the hardest because stakeholders always want to add more to a dashboard. Principle 3 is the most impactful — walk through a before/after: same data, all grey bars versus one red bar for the underperforming month. The second version requires no explanation.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 round the room: ask which of these anyone has done. Almost every hand will go up for at least two. Normalise the mistakes — the goal is awareness, not embarrassment. Number 5 (mixing data and presentation) is the most common cause of models that can't be maintained by a second person.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each takeaway aloud and ask: is this specific enough that you know exactly what to do tomorrow morning? These are deliberate action verbs — replace, build, automate, redesign. Give participants 2 minutes to write down the one takeaway they're committing to before they leave the room.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participants 3 minutes to write answers to the three reflection questions — individually, not as a group discussion. Then ask 2-3 volunteers to share their answer to question 1. This closes the loop from the opening ice-breaker: they rated themselves at the start, now they're reflecting on what moved. Thank everyone before moving to the final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today's structure so participants know what to expect. Each module is one hour and includes a practical exercise. We'll take a short break after Pivot Tables. By the end of the day you'll have worked through all four skill areas using real finance scenarios.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the group and remind them that exercise files and the formula reference card will be in their inbox within 24 hours. Confirm the 30-day follow-up window. If there's time: invite one final question from the room. Leave the slide on screen while people pack up so the contact details are visible.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everyone 5 minutes to complete this individually. Debrief by asking: who gave themselves a 4 or 5 on Formulas? Who gave themselves a 1 or 2 on Power Query? This sets the tone that it's fine to be a beginner in some areas — we'll build from wherever people are.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We're kicking off with Formulas and Logic — the foundation of everything else. If you're still using VLOOKUP, that ends today. We'll build up from XLOOKUP to more complex nested logic, and finish with dynamic arrays which most finance teams still haven't discovered.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VLOOKUP has been the default for 30 years but it has four critical weaknesses for finance work. Walk through each row left to right — point out the specific pain each one causes in a real model. Ask: who has had a model break because someone inserted a column? That's VLOOKUP's fault, not yours.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 time on the if_not_found argument — it's the one that saves models from crashing. In finance models a silent error is worse than a visible one. Demonstrate live: type the formula in a blank sheet, name each argument as you type it, then deliberately break the lookup_value to show if_not_found in action.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a timer for 10 minutes. Circulate and help anyone stuck on the lookup_array reference — the most common mistake is selecting the whole table instead of just the code column. Debrief: walk through the model answer, then ask: what would break this formula? Introduce match_mode as a bonus.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IFS reads almost like plain English once you get the pair structure: condition comma result, condition comma result. The TRUE catch-all is the most important thing to remember. Demonstrate with a fee banding model — very common in finance — and show how nested IF for the same logic is nearly unreadable by comparison.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Pivot tables are the fastest way to slice and analyse data in finance — but most people learn them by accident and never see their full power. This module covers building, configuring, and making pivots interactive with slicers, all using a P&amp;L dataset that maps to what you'll see in your own work.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5394"/>
        </a:solidFill>
      </p:bgPr>
    </p:bg>
    <p:spTree>
      <p:nvGrpSpPr>
        <p:cNvPr id="1" name=""/>
        <p:cNvGrpSpPr/>
        <p:nvPr/>
      </p:nvGrpSpPr>
      <p:grpSpPr>
        <a:xfrm>
          <a:off x="0" y="0"/>
          <a:ext cx="0" cy="0"/>
          <a:chOff x="0" y="0"/>
          <a:chExt cx="0" cy="0"/>
        </a:xfrm>
      </p:grpSpPr>
      <p:sp>
        <p:nvSpPr>
          <p:cNvPr id="2" name="Shape 0"/>
          <p:cNvSpPr/>
          <p:nvPr/>
        </p:nvSpPr>
        <p:spPr>
          <a:xfrm>
            <a:off x="9875520" y="-548640"/>
            <a:ext cx="3657600" cy="3657600"/>
          </a:xfrm>
          <a:prstGeom prst="ellipse">
            <a:avLst/>
          </a:prstGeom>
          <a:solidFill>
            <a:srgbClr val="6D98BF"/>
          </a:solidFill>
          <a:ln w="12700">
            <a:solidFill>
              <a:srgbClr val="6D98BF"/>
            </a:solidFill>
            <a:prstDash val="solid"/>
          </a:ln>
        </p:spPr>
      </p:sp>
      <p:sp>
        <p:nvSpPr>
          <p:cNvPr id="3" name="Shape 1"/>
          <p:cNvSpPr/>
          <p:nvPr/>
        </p:nvSpPr>
        <p:spPr>
          <a:xfrm>
            <a:off x="10515600" y="457200"/>
            <a:ext cx="2286000" cy="2286000"/>
          </a:xfrm>
          <a:prstGeom prst="ellipse">
            <a:avLst/>
          </a:prstGeom>
          <a:solidFill>
            <a:srgbClr val="9DBAD4"/>
          </a:solidFill>
          <a:ln w="12700">
            <a:solidFill>
              <a:srgbClr val="9DBAD4"/>
            </a:solidFill>
            <a:prstDash val="solid"/>
          </a:ln>
        </p:spPr>
      </p:sp>
      <p:sp>
        <p:nvSpPr>
          <p:cNvPr id="4" name="Text 2"/>
          <p:cNvSpPr/>
          <p:nvPr/>
        </p:nvSpPr>
        <p:spPr>
          <a:xfrm>
            <a:off x="548640" y="1371600"/>
            <a:ext cx="8686800" cy="2011680"/>
          </a:xfrm>
          <a:prstGeom prst="rect">
            <a:avLst/>
          </a:prstGeom>
          <a:noFill/>
          <a:ln/>
        </p:spPr>
        <p:txBody>
          <a:bodyPr wrap="square" rtlCol="0" anchor="ctr"/>
          <a:lstStyle/>
          <a:p>
            <a:pPr indent="0" marL="0">
              <a:lnSpc>
                <a:spcPct val="110000"/>
              </a:lnSpc>
              <a:buNone/>
            </a:pPr>
            <a:r>
              <a:rPr lang="en-US" sz="4400" b="1" dirty="0">
                <a:solidFill>
                  <a:srgbClr val="FFFFFF"/>
                </a:solidFill>
                <a:latin typeface="Cambria" pitchFamily="34" charset="0"/>
                <a:ea typeface="Cambria" pitchFamily="34" charset="-122"/>
                <a:cs typeface="Cambria" pitchFamily="34" charset="-120"/>
              </a:rPr>
              <a:t>Excel for Finance</a:t>
            </a:r>
            <a:endParaRPr lang="en-US" sz="4400" dirty="0"/>
          </a:p>
          <a:p>
            <a:pPr indent="0" marL="0">
              <a:lnSpc>
                <a:spcPct val="110000"/>
              </a:lnSpc>
              <a:buNone/>
            </a:pPr>
            <a:r>
              <a:rPr lang="en-US" sz="4400" b="1" dirty="0">
                <a:solidFill>
                  <a:srgbClr val="FFFFFF"/>
                </a:solidFill>
                <a:latin typeface="Cambria" pitchFamily="34" charset="0"/>
                <a:ea typeface="Cambria" pitchFamily="34" charset="-122"/>
                <a:cs typeface="Cambria" pitchFamily="34" charset="-120"/>
              </a:rPr>
              <a:t>Professionals</a:t>
            </a:r>
            <a:endParaRPr lang="en-US" sz="4400" dirty="0"/>
          </a:p>
        </p:txBody>
      </p:sp>
      <p:sp>
        <p:nvSpPr>
          <p:cNvPr id="5" name="Shape 3"/>
          <p:cNvSpPr/>
          <p:nvPr/>
        </p:nvSpPr>
        <p:spPr>
          <a:xfrm>
            <a:off x="548640" y="3520440"/>
            <a:ext cx="2286000" cy="54864"/>
          </a:xfrm>
          <a:prstGeom prst="rect">
            <a:avLst/>
          </a:prstGeom>
          <a:solidFill>
            <a:srgbClr val="E8B84B"/>
          </a:solidFill>
          <a:ln/>
        </p:spPr>
      </p:sp>
      <p:sp>
        <p:nvSpPr>
          <p:cNvPr id="6" name="Text 4"/>
          <p:cNvSpPr/>
          <p:nvPr/>
        </p:nvSpPr>
        <p:spPr>
          <a:xfrm>
            <a:off x="548640" y="3703320"/>
            <a:ext cx="8686800" cy="365760"/>
          </a:xfrm>
          <a:prstGeom prst="rect">
            <a:avLst/>
          </a:prstGeom>
          <a:noFill/>
          <a:ln/>
        </p:spPr>
        <p:txBody>
          <a:bodyPr wrap="square" rtlCol="0" anchor="ctr"/>
          <a:lstStyle/>
          <a:p>
            <a:pPr indent="0" marL="0">
              <a:buNone/>
            </a:pPr>
            <a:r>
              <a:rPr lang="en-US" sz="1600" i="1" dirty="0">
                <a:solidFill>
                  <a:srgbClr val="FFFFFF"/>
                </a:solidFill>
                <a:latin typeface="Calibri" pitchFamily="34" charset="0"/>
                <a:ea typeface="Calibri" pitchFamily="34" charset="-122"/>
                <a:cs typeface="Calibri" pitchFamily="34" charset="-120"/>
              </a:rPr>
              <a:t>Half-Day Masterclass  ·  In-Person  ·  Microsoft 365</a:t>
            </a:r>
            <a:endParaRPr lang="en-US" sz="1600" dirty="0"/>
          </a:p>
        </p:txBody>
      </p:sp>
      <p:sp>
        <p:nvSpPr>
          <p:cNvPr id="7" name="Text 5"/>
          <p:cNvSpPr/>
          <p:nvPr/>
        </p:nvSpPr>
        <p:spPr>
          <a:xfrm>
            <a:off x="548640" y="4133088"/>
            <a:ext cx="8686800" cy="320040"/>
          </a:xfrm>
          <a:prstGeom prst="rect">
            <a:avLst/>
          </a:prstGeom>
          <a:noFill/>
          <a:ln/>
        </p:spPr>
        <p:txBody>
          <a:bodyPr wrap="square" rtlCol="0" anchor="ctr"/>
          <a:lstStyle/>
          <a:p>
            <a:pPr indent="0" marL="0">
              <a:buNone/>
            </a:pPr>
            <a:r>
              <a:rPr lang="en-US" sz="1400" dirty="0">
                <a:solidFill>
                  <a:srgbClr val="FFFFFF"/>
                </a:solidFill>
                <a:latin typeface="Calibri" pitchFamily="34" charset="0"/>
                <a:ea typeface="Calibri" pitchFamily="34" charset="-122"/>
                <a:cs typeface="Calibri" pitchFamily="34" charset="-120"/>
              </a:rPr>
              <a:t>Finance Analysts &amp; Senior Associates  ·  Up to 16 participants</a:t>
            </a:r>
            <a:endParaRPr lang="en-US" sz="1400" dirty="0"/>
          </a:p>
        </p:txBody>
      </p:sp>
      <p:sp>
        <p:nvSpPr>
          <p:cNvPr id="8" name="Text 6"/>
          <p:cNvSpPr/>
          <p:nvPr/>
        </p:nvSpPr>
        <p:spPr>
          <a:xfrm>
            <a:off x="548640" y="6217920"/>
            <a:ext cx="5486400" cy="274320"/>
          </a:xfrm>
          <a:prstGeom prst="rect">
            <a:avLst/>
          </a:prstGeom>
          <a:noFill/>
          <a:ln/>
        </p:spPr>
        <p:txBody>
          <a:bodyPr wrap="square" rtlCol="0" anchor="ctr"/>
          <a:lstStyle/>
          <a:p>
            <a:pPr indent="0" marL="0">
              <a:buNone/>
            </a:pPr>
            <a:r>
              <a:rPr lang="en-US" sz="1100" dirty="0">
                <a:solidFill>
                  <a:srgbClr val="FFFFFF"/>
                </a:solidFill>
                <a:latin typeface="Calibri" pitchFamily="34" charset="0"/>
                <a:ea typeface="Calibri" pitchFamily="34" charset="-122"/>
                <a:cs typeface="Calibri" pitchFamily="34" charset="-120"/>
              </a:rPr>
              <a:t>Meridian Training Co.</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12188952" cy="64008"/>
          </a:xfrm>
          <a:prstGeom prst="rect">
            <a:avLst/>
          </a:prstGeom>
          <a:solidFill>
            <a:srgbClr val="0B5394"/>
          </a:solidFill>
          <a:ln/>
        </p:spPr>
      </p:sp>
      <p:sp>
        <p:nvSpPr>
          <p:cNvPr id="3" name="Text 1"/>
          <p:cNvSpPr/>
          <p:nvPr/>
        </p:nvSpPr>
        <p:spPr>
          <a:xfrm>
            <a:off x="457200" y="137160"/>
            <a:ext cx="11247120" cy="594360"/>
          </a:xfrm>
          <a:prstGeom prst="rect">
            <a:avLst/>
          </a:prstGeom>
          <a:noFill/>
          <a:ln/>
        </p:spPr>
        <p:txBody>
          <a:bodyPr wrap="square" rtlCol="0" anchor="ctr"/>
          <a:lstStyle/>
          <a:p>
            <a:pPr indent="0" marL="0">
              <a:buNone/>
            </a:pPr>
            <a:r>
              <a:rPr lang="en-US" sz="2600" b="1" dirty="0">
                <a:solidFill>
                  <a:srgbClr val="0B5394"/>
                </a:solidFill>
                <a:latin typeface="Cambria" pitchFamily="34" charset="0"/>
                <a:ea typeface="Cambria" pitchFamily="34" charset="-122"/>
                <a:cs typeface="Cambria" pitchFamily="34" charset="-120"/>
              </a:rPr>
              <a:t>Four Zones That Drive Every Pivot</a:t>
            </a:r>
            <a:endParaRPr lang="en-US" sz="2600" dirty="0"/>
          </a:p>
        </p:txBody>
      </p:sp>
      <p:sp>
        <p:nvSpPr>
          <p:cNvPr id="4" name="Shape 2"/>
          <p:cNvSpPr/>
          <p:nvPr/>
        </p:nvSpPr>
        <p:spPr>
          <a:xfrm>
            <a:off x="365760" y="960120"/>
            <a:ext cx="5577840" cy="2423160"/>
          </a:xfrm>
          <a:prstGeom prst="rect">
            <a:avLst/>
          </a:prstGeom>
          <a:solidFill>
            <a:srgbClr val="E2DFEA"/>
          </a:solidFill>
          <a:ln w="12700">
            <a:solidFill>
              <a:srgbClr val="C2D4E4"/>
            </a:solidFill>
            <a:prstDash val="solid"/>
          </a:ln>
        </p:spPr>
      </p:sp>
      <p:sp>
        <p:nvSpPr>
          <p:cNvPr id="5" name="Shape 3"/>
          <p:cNvSpPr/>
          <p:nvPr/>
        </p:nvSpPr>
        <p:spPr>
          <a:xfrm>
            <a:off x="548640" y="1097280"/>
            <a:ext cx="548640" cy="548640"/>
          </a:xfrm>
          <a:prstGeom prst="ellipse">
            <a:avLst/>
          </a:prstGeom>
          <a:solidFill>
            <a:srgbClr val="0B5394"/>
          </a:solidFill>
          <a:ln w="12700">
            <a:solidFill>
              <a:srgbClr val="0B5394"/>
            </a:solidFill>
            <a:prstDash val="solid"/>
          </a:ln>
        </p:spPr>
      </p:sp>
      <p:sp>
        <p:nvSpPr>
          <p:cNvPr id="6" name="Text 4"/>
          <p:cNvSpPr/>
          <p:nvPr/>
        </p:nvSpPr>
        <p:spPr>
          <a:xfrm>
            <a:off x="548640" y="1097280"/>
            <a:ext cx="548640" cy="548640"/>
          </a:xfrm>
          <a:prstGeom prst="rect">
            <a:avLst/>
          </a:prstGeom>
          <a:noFill/>
          <a:ln/>
        </p:spPr>
        <p:txBody>
          <a:bodyPr wrap="square" rtlCol="0" anchor="ctr"/>
          <a:lstStyle/>
          <a:p>
            <a:pPr algn="ctr" indent="0" marL="0">
              <a:buNone/>
            </a:pPr>
            <a:r>
              <a:rPr lang="en-US" sz="1400" dirty="0">
                <a:solidFill>
                  <a:srgbClr val="FFFFFF"/>
                </a:solidFill>
                <a:latin typeface="Calibri" pitchFamily="34" charset="0"/>
                <a:ea typeface="Calibri" pitchFamily="34" charset="-122"/>
                <a:cs typeface="Calibri" pitchFamily="34" charset="-120"/>
              </a:rPr>
              <a:t>▼</a:t>
            </a:r>
            <a:endParaRPr lang="en-US" sz="1400" dirty="0"/>
          </a:p>
        </p:txBody>
      </p:sp>
      <p:sp>
        <p:nvSpPr>
          <p:cNvPr id="7" name="Text 5"/>
          <p:cNvSpPr/>
          <p:nvPr/>
        </p:nvSpPr>
        <p:spPr>
          <a:xfrm>
            <a:off x="1170432" y="1124712"/>
            <a:ext cx="4572000" cy="365760"/>
          </a:xfrm>
          <a:prstGeom prst="rect">
            <a:avLst/>
          </a:prstGeom>
          <a:noFill/>
          <a:ln/>
        </p:spPr>
        <p:txBody>
          <a:bodyPr wrap="square" rtlCol="0" anchor="ctr"/>
          <a:lstStyle/>
          <a:p>
            <a:pPr indent="0" marL="0">
              <a:buNone/>
            </a:pPr>
            <a:r>
              <a:rPr lang="en-US" sz="1400" b="1" dirty="0">
                <a:solidFill>
                  <a:srgbClr val="0B5394"/>
                </a:solidFill>
                <a:latin typeface="Cambria" pitchFamily="34" charset="0"/>
                <a:ea typeface="Cambria" pitchFamily="34" charset="-122"/>
                <a:cs typeface="Cambria" pitchFamily="34" charset="-120"/>
              </a:rPr>
              <a:t>FILTERS</a:t>
            </a:r>
            <a:endParaRPr lang="en-US" sz="1400" dirty="0"/>
          </a:p>
        </p:txBody>
      </p:sp>
      <p:sp>
        <p:nvSpPr>
          <p:cNvPr id="8" name="Text 6"/>
          <p:cNvSpPr/>
          <p:nvPr/>
        </p:nvSpPr>
        <p:spPr>
          <a:xfrm>
            <a:off x="548640" y="1645920"/>
            <a:ext cx="5212080" cy="1554480"/>
          </a:xfrm>
          <a:prstGeom prst="rect">
            <a:avLst/>
          </a:prstGeom>
          <a:noFill/>
          <a:ln/>
        </p:spPr>
        <p:txBody>
          <a:bodyPr wrap="square" rtlCol="0" anchor="ctr"/>
          <a:lstStyle/>
          <a:p>
            <a:pPr indent="0" marL="0">
              <a:lnSpc>
                <a:spcPct val="130000"/>
              </a:lnSpc>
              <a:buNone/>
            </a:pPr>
            <a:r>
              <a:rPr lang="en-US" sz="1300" dirty="0">
                <a:solidFill>
                  <a:srgbClr val="1A1A1A"/>
                </a:solidFill>
                <a:latin typeface="Calibri" pitchFamily="34" charset="0"/>
                <a:ea typeface="Calibri" pitchFamily="34" charset="-122"/>
                <a:cs typeface="Calibri" pitchFamily="34" charset="-120"/>
              </a:rPr>
              <a:t>Restrict the entire pivot to a subset of your data. Drag Department here to report on one team at a time.</a:t>
            </a:r>
            <a:endParaRPr lang="en-US" sz="1300" dirty="0"/>
          </a:p>
        </p:txBody>
      </p:sp>
      <p:sp>
        <p:nvSpPr>
          <p:cNvPr id="9" name="Shape 7"/>
          <p:cNvSpPr/>
          <p:nvPr/>
        </p:nvSpPr>
        <p:spPr>
          <a:xfrm>
            <a:off x="6217920" y="960120"/>
            <a:ext cx="5577840" cy="2423160"/>
          </a:xfrm>
          <a:prstGeom prst="rect">
            <a:avLst/>
          </a:prstGeom>
          <a:solidFill>
            <a:srgbClr val="E2EAF2"/>
          </a:solidFill>
          <a:ln w="12700">
            <a:solidFill>
              <a:srgbClr val="C2D4E4"/>
            </a:solidFill>
            <a:prstDash val="solid"/>
          </a:ln>
        </p:spPr>
      </p:sp>
      <p:sp>
        <p:nvSpPr>
          <p:cNvPr id="10" name="Shape 8"/>
          <p:cNvSpPr/>
          <p:nvPr/>
        </p:nvSpPr>
        <p:spPr>
          <a:xfrm>
            <a:off x="6400800" y="1097280"/>
            <a:ext cx="548640" cy="548640"/>
          </a:xfrm>
          <a:prstGeom prst="ellipse">
            <a:avLst/>
          </a:prstGeom>
          <a:solidFill>
            <a:srgbClr val="0B5394"/>
          </a:solidFill>
          <a:ln w="12700">
            <a:solidFill>
              <a:srgbClr val="0B5394"/>
            </a:solidFill>
            <a:prstDash val="solid"/>
          </a:ln>
        </p:spPr>
      </p:sp>
      <p:sp>
        <p:nvSpPr>
          <p:cNvPr id="11" name="Text 9"/>
          <p:cNvSpPr/>
          <p:nvPr/>
        </p:nvSpPr>
        <p:spPr>
          <a:xfrm>
            <a:off x="6400800" y="1097280"/>
            <a:ext cx="548640" cy="548640"/>
          </a:xfrm>
          <a:prstGeom prst="rect">
            <a:avLst/>
          </a:prstGeom>
          <a:noFill/>
          <a:ln/>
        </p:spPr>
        <p:txBody>
          <a:bodyPr wrap="square" rtlCol="0" anchor="ctr"/>
          <a:lstStyle/>
          <a:p>
            <a:pPr algn="ctr" indent="0" marL="0">
              <a:buNone/>
            </a:pPr>
            <a:r>
              <a:rPr lang="en-US" sz="1400" dirty="0">
                <a:solidFill>
                  <a:srgbClr val="FFFFFF"/>
                </a:solidFill>
                <a:latin typeface="Calibri" pitchFamily="34" charset="0"/>
                <a:ea typeface="Calibri" pitchFamily="34" charset="-122"/>
                <a:cs typeface="Calibri" pitchFamily="34" charset="-120"/>
              </a:rPr>
              <a:t>↔</a:t>
            </a:r>
            <a:endParaRPr lang="en-US" sz="1400" dirty="0"/>
          </a:p>
        </p:txBody>
      </p:sp>
      <p:sp>
        <p:nvSpPr>
          <p:cNvPr id="12" name="Text 10"/>
          <p:cNvSpPr/>
          <p:nvPr/>
        </p:nvSpPr>
        <p:spPr>
          <a:xfrm>
            <a:off x="7022592" y="1124712"/>
            <a:ext cx="4572000" cy="365760"/>
          </a:xfrm>
          <a:prstGeom prst="rect">
            <a:avLst/>
          </a:prstGeom>
          <a:noFill/>
          <a:ln/>
        </p:spPr>
        <p:txBody>
          <a:bodyPr wrap="square" rtlCol="0" anchor="ctr"/>
          <a:lstStyle/>
          <a:p>
            <a:pPr indent="0" marL="0">
              <a:buNone/>
            </a:pPr>
            <a:r>
              <a:rPr lang="en-US" sz="1400" b="1" dirty="0">
                <a:solidFill>
                  <a:srgbClr val="0B5394"/>
                </a:solidFill>
                <a:latin typeface="Cambria" pitchFamily="34" charset="0"/>
                <a:ea typeface="Cambria" pitchFamily="34" charset="-122"/>
                <a:cs typeface="Cambria" pitchFamily="34" charset="-120"/>
              </a:rPr>
              <a:t>COLUMNS</a:t>
            </a:r>
            <a:endParaRPr lang="en-US" sz="1400" dirty="0"/>
          </a:p>
        </p:txBody>
      </p:sp>
      <p:sp>
        <p:nvSpPr>
          <p:cNvPr id="13" name="Text 11"/>
          <p:cNvSpPr/>
          <p:nvPr/>
        </p:nvSpPr>
        <p:spPr>
          <a:xfrm>
            <a:off x="6400800" y="1645920"/>
            <a:ext cx="5212080" cy="1554480"/>
          </a:xfrm>
          <a:prstGeom prst="rect">
            <a:avLst/>
          </a:prstGeom>
          <a:noFill/>
          <a:ln/>
        </p:spPr>
        <p:txBody>
          <a:bodyPr wrap="square" rtlCol="0" anchor="ctr"/>
          <a:lstStyle/>
          <a:p>
            <a:pPr indent="0" marL="0">
              <a:lnSpc>
                <a:spcPct val="130000"/>
              </a:lnSpc>
              <a:buNone/>
            </a:pPr>
            <a:r>
              <a:rPr lang="en-US" sz="1300" dirty="0">
                <a:solidFill>
                  <a:srgbClr val="1A1A1A"/>
                </a:solidFill>
                <a:latin typeface="Calibri" pitchFamily="34" charset="0"/>
                <a:ea typeface="Calibri" pitchFamily="34" charset="-122"/>
                <a:cs typeface="Calibri" pitchFamily="34" charset="-120"/>
              </a:rPr>
              <a:t>Each unique value becomes a column header. Drag Quarter here to see Jan / Feb / Mar automatically.</a:t>
            </a:r>
            <a:endParaRPr lang="en-US" sz="1300" dirty="0"/>
          </a:p>
        </p:txBody>
      </p:sp>
      <p:sp>
        <p:nvSpPr>
          <p:cNvPr id="14" name="Shape 12"/>
          <p:cNvSpPr/>
          <p:nvPr/>
        </p:nvSpPr>
        <p:spPr>
          <a:xfrm>
            <a:off x="365760" y="3566160"/>
            <a:ext cx="5577840" cy="2423160"/>
          </a:xfrm>
          <a:prstGeom prst="rect">
            <a:avLst/>
          </a:prstGeom>
          <a:solidFill>
            <a:srgbClr val="E2DFEA"/>
          </a:solidFill>
          <a:ln w="12700">
            <a:solidFill>
              <a:srgbClr val="C2D4E4"/>
            </a:solidFill>
            <a:prstDash val="solid"/>
          </a:ln>
        </p:spPr>
      </p:sp>
      <p:sp>
        <p:nvSpPr>
          <p:cNvPr id="15" name="Shape 13"/>
          <p:cNvSpPr/>
          <p:nvPr/>
        </p:nvSpPr>
        <p:spPr>
          <a:xfrm>
            <a:off x="548640" y="3703320"/>
            <a:ext cx="548640" cy="548640"/>
          </a:xfrm>
          <a:prstGeom prst="ellipse">
            <a:avLst/>
          </a:prstGeom>
          <a:solidFill>
            <a:srgbClr val="0B5394"/>
          </a:solidFill>
          <a:ln w="12700">
            <a:solidFill>
              <a:srgbClr val="0B5394"/>
            </a:solidFill>
            <a:prstDash val="solid"/>
          </a:ln>
        </p:spPr>
      </p:sp>
      <p:sp>
        <p:nvSpPr>
          <p:cNvPr id="16" name="Text 14"/>
          <p:cNvSpPr/>
          <p:nvPr/>
        </p:nvSpPr>
        <p:spPr>
          <a:xfrm>
            <a:off x="548640" y="3703320"/>
            <a:ext cx="548640" cy="548640"/>
          </a:xfrm>
          <a:prstGeom prst="rect">
            <a:avLst/>
          </a:prstGeom>
          <a:noFill/>
          <a:ln/>
        </p:spPr>
        <p:txBody>
          <a:bodyPr wrap="square" rtlCol="0" anchor="ctr"/>
          <a:lstStyle/>
          <a:p>
            <a:pPr algn="ctr" indent="0" marL="0">
              <a:buNone/>
            </a:pPr>
            <a:r>
              <a:rPr lang="en-US" sz="1400" dirty="0">
                <a:solidFill>
                  <a:srgbClr val="FFFFFF"/>
                </a:solidFill>
                <a:latin typeface="Calibri" pitchFamily="34" charset="0"/>
                <a:ea typeface="Calibri" pitchFamily="34" charset="-122"/>
                <a:cs typeface="Calibri" pitchFamily="34" charset="-120"/>
              </a:rPr>
              <a:t>↕</a:t>
            </a:r>
            <a:endParaRPr lang="en-US" sz="1400" dirty="0"/>
          </a:p>
        </p:txBody>
      </p:sp>
      <p:sp>
        <p:nvSpPr>
          <p:cNvPr id="17" name="Text 15"/>
          <p:cNvSpPr/>
          <p:nvPr/>
        </p:nvSpPr>
        <p:spPr>
          <a:xfrm>
            <a:off x="1170432" y="3730752"/>
            <a:ext cx="4572000" cy="365760"/>
          </a:xfrm>
          <a:prstGeom prst="rect">
            <a:avLst/>
          </a:prstGeom>
          <a:noFill/>
          <a:ln/>
        </p:spPr>
        <p:txBody>
          <a:bodyPr wrap="square" rtlCol="0" anchor="ctr"/>
          <a:lstStyle/>
          <a:p>
            <a:pPr indent="0" marL="0">
              <a:buNone/>
            </a:pPr>
            <a:r>
              <a:rPr lang="en-US" sz="1400" b="1" dirty="0">
                <a:solidFill>
                  <a:srgbClr val="0B5394"/>
                </a:solidFill>
                <a:latin typeface="Cambria" pitchFamily="34" charset="0"/>
                <a:ea typeface="Cambria" pitchFamily="34" charset="-122"/>
                <a:cs typeface="Cambria" pitchFamily="34" charset="-120"/>
              </a:rPr>
              <a:t>ROWS</a:t>
            </a:r>
            <a:endParaRPr lang="en-US" sz="1400" dirty="0"/>
          </a:p>
        </p:txBody>
      </p:sp>
      <p:sp>
        <p:nvSpPr>
          <p:cNvPr id="18" name="Text 16"/>
          <p:cNvSpPr/>
          <p:nvPr/>
        </p:nvSpPr>
        <p:spPr>
          <a:xfrm>
            <a:off x="548640" y="4251960"/>
            <a:ext cx="5212080" cy="1554480"/>
          </a:xfrm>
          <a:prstGeom prst="rect">
            <a:avLst/>
          </a:prstGeom>
          <a:noFill/>
          <a:ln/>
        </p:spPr>
        <p:txBody>
          <a:bodyPr wrap="square" rtlCol="0" anchor="ctr"/>
          <a:lstStyle/>
          <a:p>
            <a:pPr indent="0" marL="0">
              <a:lnSpc>
                <a:spcPct val="130000"/>
              </a:lnSpc>
              <a:buNone/>
            </a:pPr>
            <a:r>
              <a:rPr lang="en-US" sz="1300" dirty="0">
                <a:solidFill>
                  <a:srgbClr val="1A1A1A"/>
                </a:solidFill>
                <a:latin typeface="Calibri" pitchFamily="34" charset="0"/>
                <a:ea typeface="Calibri" pitchFamily="34" charset="-122"/>
                <a:cs typeface="Calibri" pitchFamily="34" charset="-120"/>
              </a:rPr>
              <a:t>Each unique value becomes a row. Drag Account here to list every cost line. Nest multiple fields to drill down.</a:t>
            </a:r>
            <a:endParaRPr lang="en-US" sz="1300" dirty="0"/>
          </a:p>
        </p:txBody>
      </p:sp>
      <p:sp>
        <p:nvSpPr>
          <p:cNvPr id="19" name="Shape 17"/>
          <p:cNvSpPr/>
          <p:nvPr/>
        </p:nvSpPr>
        <p:spPr>
          <a:xfrm>
            <a:off x="6217920" y="3566160"/>
            <a:ext cx="5577840" cy="2423160"/>
          </a:xfrm>
          <a:prstGeom prst="rect">
            <a:avLst/>
          </a:prstGeom>
          <a:solidFill>
            <a:srgbClr val="E2EAF2"/>
          </a:solidFill>
          <a:ln w="12700">
            <a:solidFill>
              <a:srgbClr val="C2D4E4"/>
            </a:solidFill>
            <a:prstDash val="solid"/>
          </a:ln>
        </p:spPr>
      </p:sp>
      <p:sp>
        <p:nvSpPr>
          <p:cNvPr id="20" name="Shape 18"/>
          <p:cNvSpPr/>
          <p:nvPr/>
        </p:nvSpPr>
        <p:spPr>
          <a:xfrm>
            <a:off x="6400800" y="3703320"/>
            <a:ext cx="548640" cy="548640"/>
          </a:xfrm>
          <a:prstGeom prst="ellipse">
            <a:avLst/>
          </a:prstGeom>
          <a:solidFill>
            <a:srgbClr val="0B5394"/>
          </a:solidFill>
          <a:ln w="12700">
            <a:solidFill>
              <a:srgbClr val="0B5394"/>
            </a:solidFill>
            <a:prstDash val="solid"/>
          </a:ln>
        </p:spPr>
      </p:sp>
      <p:sp>
        <p:nvSpPr>
          <p:cNvPr id="21" name="Text 19"/>
          <p:cNvSpPr/>
          <p:nvPr/>
        </p:nvSpPr>
        <p:spPr>
          <a:xfrm>
            <a:off x="6400800" y="3703320"/>
            <a:ext cx="548640" cy="548640"/>
          </a:xfrm>
          <a:prstGeom prst="rect">
            <a:avLst/>
          </a:prstGeom>
          <a:noFill/>
          <a:ln/>
        </p:spPr>
        <p:txBody>
          <a:bodyPr wrap="square" rtlCol="0" anchor="ctr"/>
          <a:lstStyle/>
          <a:p>
            <a:pPr algn="ctr" indent="0" marL="0">
              <a:buNone/>
            </a:pPr>
            <a:r>
              <a:rPr lang="en-US" sz="1400" dirty="0">
                <a:solidFill>
                  <a:srgbClr val="FFFFFF"/>
                </a:solidFill>
                <a:latin typeface="Calibri" pitchFamily="34" charset="0"/>
                <a:ea typeface="Calibri" pitchFamily="34" charset="-122"/>
                <a:cs typeface="Calibri" pitchFamily="34" charset="-120"/>
              </a:rPr>
              <a:t>Σ</a:t>
            </a:r>
            <a:endParaRPr lang="en-US" sz="1400" dirty="0"/>
          </a:p>
        </p:txBody>
      </p:sp>
      <p:sp>
        <p:nvSpPr>
          <p:cNvPr id="22" name="Text 20"/>
          <p:cNvSpPr/>
          <p:nvPr/>
        </p:nvSpPr>
        <p:spPr>
          <a:xfrm>
            <a:off x="7022592" y="3730752"/>
            <a:ext cx="4572000" cy="365760"/>
          </a:xfrm>
          <a:prstGeom prst="rect">
            <a:avLst/>
          </a:prstGeom>
          <a:noFill/>
          <a:ln/>
        </p:spPr>
        <p:txBody>
          <a:bodyPr wrap="square" rtlCol="0" anchor="ctr"/>
          <a:lstStyle/>
          <a:p>
            <a:pPr indent="0" marL="0">
              <a:buNone/>
            </a:pPr>
            <a:r>
              <a:rPr lang="en-US" sz="1400" b="1" dirty="0">
                <a:solidFill>
                  <a:srgbClr val="0B5394"/>
                </a:solidFill>
                <a:latin typeface="Cambria" pitchFamily="34" charset="0"/>
                <a:ea typeface="Cambria" pitchFamily="34" charset="-122"/>
                <a:cs typeface="Cambria" pitchFamily="34" charset="-120"/>
              </a:rPr>
              <a:t>VALUES</a:t>
            </a:r>
            <a:endParaRPr lang="en-US" sz="1400" dirty="0"/>
          </a:p>
        </p:txBody>
      </p:sp>
      <p:sp>
        <p:nvSpPr>
          <p:cNvPr id="23" name="Text 21"/>
          <p:cNvSpPr/>
          <p:nvPr/>
        </p:nvSpPr>
        <p:spPr>
          <a:xfrm>
            <a:off x="6400800" y="4251960"/>
            <a:ext cx="5212080" cy="1554480"/>
          </a:xfrm>
          <a:prstGeom prst="rect">
            <a:avLst/>
          </a:prstGeom>
          <a:noFill/>
          <a:ln/>
        </p:spPr>
        <p:txBody>
          <a:bodyPr wrap="square" rtlCol="0" anchor="ctr"/>
          <a:lstStyle/>
          <a:p>
            <a:pPr indent="0" marL="0">
              <a:lnSpc>
                <a:spcPct val="130000"/>
              </a:lnSpc>
              <a:buNone/>
            </a:pPr>
            <a:r>
              <a:rPr lang="en-US" sz="1300" dirty="0">
                <a:solidFill>
                  <a:srgbClr val="1A1A1A"/>
                </a:solidFill>
                <a:latin typeface="Calibri" pitchFamily="34" charset="0"/>
                <a:ea typeface="Calibri" pitchFamily="34" charset="-122"/>
                <a:cs typeface="Calibri" pitchFamily="34" charset="-120"/>
              </a:rPr>
              <a:t>The numbers. Excel defaults to Sum — but you can change to Count, Average, % of Total, or Running Total.</a:t>
            </a:r>
            <a:endParaRPr lang="en-US" sz="1300" dirty="0"/>
          </a:p>
        </p:txBody>
      </p:sp>
      <p:sp>
        <p:nvSpPr>
          <p:cNvPr id="24" name="Text 22"/>
          <p:cNvSpPr/>
          <p:nvPr/>
        </p:nvSpPr>
        <p:spPr>
          <a:xfrm>
            <a:off x="274320" y="6583680"/>
            <a:ext cx="4572000" cy="201168"/>
          </a:xfrm>
          <a:prstGeom prst="rect">
            <a:avLst/>
          </a:prstGeom>
          <a:noFill/>
          <a:ln/>
        </p:spPr>
        <p:txBody>
          <a:bodyPr wrap="square" rtlCol="0" anchor="ctr"/>
          <a:lstStyle/>
          <a:p>
            <a:pPr indent="0" marL="0">
              <a:buNone/>
            </a:pPr>
            <a:r>
              <a:rPr lang="en-US" sz="800" dirty="0">
                <a:solidFill>
                  <a:srgbClr val="888888"/>
                </a:solidFill>
                <a:latin typeface="Calibri" pitchFamily="34" charset="0"/>
                <a:ea typeface="Calibri" pitchFamily="34" charset="-122"/>
                <a:cs typeface="Calibri" pitchFamily="34" charset="-120"/>
              </a:rPr>
              <a:t>Meridian Training Co.</a:t>
            </a:r>
            <a:endParaRPr lang="en-US" sz="800" dirty="0"/>
          </a:p>
        </p:txBody>
      </p:sp>
      <p:sp>
        <p:nvSpPr>
          <p:cNvPr id="25" name="Text 23"/>
          <p:cNvSpPr/>
          <p:nvPr/>
        </p:nvSpPr>
        <p:spPr>
          <a:xfrm>
            <a:off x="7315200" y="6583680"/>
            <a:ext cx="4572000" cy="201168"/>
          </a:xfrm>
          <a:prstGeom prst="rect">
            <a:avLst/>
          </a:prstGeom>
          <a:noFill/>
          <a:ln/>
        </p:spPr>
        <p:txBody>
          <a:bodyPr wrap="square" rtlCol="0" anchor="ctr"/>
          <a:lstStyle/>
          <a:p>
            <a:pPr algn="r" indent="0" marL="0">
              <a:buNone/>
            </a:pPr>
            <a:r>
              <a:rPr lang="en-US" sz="800" dirty="0">
                <a:solidFill>
                  <a:srgbClr val="888888"/>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301E5C"/>
        </a:solidFill>
      </p:bgPr>
    </p:bg>
    <p:spTree>
      <p:nvGrpSpPr>
        <p:cNvPr id="1" name=""/>
        <p:cNvGrpSpPr/>
        <p:nvPr/>
      </p:nvGrpSpPr>
      <p:grpSpPr>
        <a:xfrm>
          <a:off x="0" y="0"/>
          <a:ext cx="0" cy="0"/>
          <a:chOff x="0" y="0"/>
          <a:chExt cx="0" cy="0"/>
        </a:xfrm>
      </p:grpSpPr>
      <p:sp>
        <p:nvSpPr>
          <p:cNvPr id="2" name="Text 0"/>
          <p:cNvSpPr/>
          <p:nvPr/>
        </p:nvSpPr>
        <p:spPr>
          <a:xfrm>
            <a:off x="457200" y="457200"/>
            <a:ext cx="10972800" cy="365760"/>
          </a:xfrm>
          <a:prstGeom prst="rect">
            <a:avLst/>
          </a:prstGeom>
          <a:noFill/>
          <a:ln/>
        </p:spPr>
        <p:txBody>
          <a:bodyPr wrap="square" rtlCol="0" anchor="ctr"/>
          <a:lstStyle/>
          <a:p>
            <a:pPr indent="0" marL="0">
              <a:buNone/>
            </a:pPr>
            <a:r>
              <a:rPr lang="en-US" sz="1000" b="1" spc="400" kern="0" dirty="0">
                <a:solidFill>
                  <a:srgbClr val="E8B84B"/>
                </a:solidFill>
                <a:latin typeface="Calibri" pitchFamily="34" charset="0"/>
                <a:ea typeface="Calibri" pitchFamily="34" charset="-122"/>
                <a:cs typeface="Calibri" pitchFamily="34" charset="-120"/>
              </a:rPr>
              <a:t>EXERCISE  2  OF  3</a:t>
            </a:r>
            <a:endParaRPr lang="en-US" sz="1000" dirty="0"/>
          </a:p>
        </p:txBody>
      </p:sp>
      <p:sp>
        <p:nvSpPr>
          <p:cNvPr id="3" name="Text 1"/>
          <p:cNvSpPr/>
          <p:nvPr/>
        </p:nvSpPr>
        <p:spPr>
          <a:xfrm>
            <a:off x="457200" y="914400"/>
            <a:ext cx="10972800" cy="777240"/>
          </a:xfrm>
          <a:prstGeom prst="rect">
            <a:avLst/>
          </a:prstGeom>
          <a:noFill/>
          <a:ln/>
        </p:spPr>
        <p:txBody>
          <a:bodyPr wrap="square" rtlCol="0" anchor="ctr"/>
          <a:lstStyle/>
          <a:p>
            <a:pPr indent="0" marL="0">
              <a:buNone/>
            </a:pPr>
            <a:r>
              <a:rPr lang="en-US" sz="3200" b="1" dirty="0">
                <a:solidFill>
                  <a:srgbClr val="FFFFFF"/>
                </a:solidFill>
                <a:latin typeface="Cambria" pitchFamily="34" charset="0"/>
                <a:ea typeface="Cambria" pitchFamily="34" charset="-122"/>
                <a:cs typeface="Cambria" pitchFamily="34" charset="-120"/>
              </a:rPr>
              <a:t>Build a Live P&amp;L Pivot</a:t>
            </a:r>
            <a:endParaRPr lang="en-US" sz="3200" dirty="0"/>
          </a:p>
        </p:txBody>
      </p:sp>
      <p:sp>
        <p:nvSpPr>
          <p:cNvPr id="4" name="Text 2"/>
          <p:cNvSpPr/>
          <p:nvPr/>
        </p:nvSpPr>
        <p:spPr>
          <a:xfrm>
            <a:off x="457200" y="1901952"/>
            <a:ext cx="1371600" cy="365760"/>
          </a:xfrm>
          <a:prstGeom prst="rect">
            <a:avLst/>
          </a:prstGeom>
          <a:noFill/>
          <a:ln/>
        </p:spPr>
        <p:txBody>
          <a:bodyPr wrap="square" rtlCol="0" anchor="ctr"/>
          <a:lstStyle/>
          <a:p>
            <a:pPr indent="0" marL="0">
              <a:buNone/>
            </a:pPr>
            <a:r>
              <a:rPr lang="en-US" sz="1100" b="1" spc="200" kern="0" dirty="0">
                <a:solidFill>
                  <a:srgbClr val="E8B84B"/>
                </a:solidFill>
                <a:latin typeface="Calibri" pitchFamily="34" charset="0"/>
                <a:ea typeface="Calibri" pitchFamily="34" charset="-122"/>
                <a:cs typeface="Calibri" pitchFamily="34" charset="-120"/>
              </a:rPr>
              <a:t>WHAT</a:t>
            </a:r>
            <a:endParaRPr lang="en-US" sz="1100" dirty="0"/>
          </a:p>
        </p:txBody>
      </p:sp>
      <p:sp>
        <p:nvSpPr>
          <p:cNvPr id="5" name="Text 3"/>
          <p:cNvSpPr/>
          <p:nvPr/>
        </p:nvSpPr>
        <p:spPr>
          <a:xfrm>
            <a:off x="2011680" y="1810512"/>
            <a:ext cx="9692640" cy="777240"/>
          </a:xfrm>
          <a:prstGeom prst="rect">
            <a:avLst/>
          </a:prstGeom>
          <a:noFill/>
          <a:ln/>
        </p:spPr>
        <p:txBody>
          <a:bodyPr wrap="square" rtlCol="0" anchor="ctr"/>
          <a:lstStyle/>
          <a:p>
            <a:pPr indent="0" marL="0">
              <a:lnSpc>
                <a:spcPct val="130000"/>
              </a:lnSpc>
              <a:buNone/>
            </a:pPr>
            <a:r>
              <a:rPr lang="en-US" sz="1300" dirty="0">
                <a:solidFill>
                  <a:srgbClr val="FFFFFF"/>
                </a:solidFill>
                <a:latin typeface="Calibri" pitchFamily="34" charset="0"/>
                <a:ea typeface="Calibri" pitchFamily="34" charset="-122"/>
                <a:cs typeface="Calibri" pitchFamily="34" charset="-120"/>
              </a:rPr>
              <a:t>Open Module_2_Pivot.xlsx. Using the Transactions data, build a pivot that shows Total Spend by Department (rows) × Quarter (columns). Add a Department slicer and format values as £ thousands.</a:t>
            </a:r>
            <a:endParaRPr lang="en-US" sz="1300" dirty="0"/>
          </a:p>
        </p:txBody>
      </p:sp>
      <p:sp>
        <p:nvSpPr>
          <p:cNvPr id="6" name="Shape 4"/>
          <p:cNvSpPr/>
          <p:nvPr/>
        </p:nvSpPr>
        <p:spPr>
          <a:xfrm>
            <a:off x="457200" y="2724912"/>
            <a:ext cx="11247120" cy="0"/>
          </a:xfrm>
          <a:prstGeom prst="line">
            <a:avLst/>
          </a:prstGeom>
          <a:noFill/>
          <a:ln w="12700">
            <a:solidFill>
              <a:srgbClr val="FFFFFF"/>
            </a:solidFill>
            <a:prstDash val="solid"/>
          </a:ln>
        </p:spPr>
      </p:sp>
      <p:sp>
        <p:nvSpPr>
          <p:cNvPr id="7" name="Text 5"/>
          <p:cNvSpPr/>
          <p:nvPr/>
        </p:nvSpPr>
        <p:spPr>
          <a:xfrm>
            <a:off x="457200" y="3291840"/>
            <a:ext cx="1371600" cy="365760"/>
          </a:xfrm>
          <a:prstGeom prst="rect">
            <a:avLst/>
          </a:prstGeom>
          <a:noFill/>
          <a:ln/>
        </p:spPr>
        <p:txBody>
          <a:bodyPr wrap="square" rtlCol="0" anchor="ctr"/>
          <a:lstStyle/>
          <a:p>
            <a:pPr indent="0" marL="0">
              <a:buNone/>
            </a:pPr>
            <a:r>
              <a:rPr lang="en-US" sz="1100" b="1" spc="200" kern="0" dirty="0">
                <a:solidFill>
                  <a:srgbClr val="E8B84B"/>
                </a:solidFill>
                <a:latin typeface="Calibri" pitchFamily="34" charset="0"/>
                <a:ea typeface="Calibri" pitchFamily="34" charset="-122"/>
                <a:cs typeface="Calibri" pitchFamily="34" charset="-120"/>
              </a:rPr>
              <a:t>HOW</a:t>
            </a:r>
            <a:endParaRPr lang="en-US" sz="1100" dirty="0"/>
          </a:p>
        </p:txBody>
      </p:sp>
      <p:sp>
        <p:nvSpPr>
          <p:cNvPr id="8" name="Text 6"/>
          <p:cNvSpPr/>
          <p:nvPr/>
        </p:nvSpPr>
        <p:spPr>
          <a:xfrm>
            <a:off x="2011680" y="3200400"/>
            <a:ext cx="9692640" cy="777240"/>
          </a:xfrm>
          <a:prstGeom prst="rect">
            <a:avLst/>
          </a:prstGeom>
          <a:noFill/>
          <a:ln/>
        </p:spPr>
        <p:txBody>
          <a:bodyPr wrap="square" rtlCol="0" anchor="ctr"/>
          <a:lstStyle/>
          <a:p>
            <a:pPr indent="0" marL="0">
              <a:lnSpc>
                <a:spcPct val="130000"/>
              </a:lnSpc>
              <a:buNone/>
            </a:pPr>
            <a:r>
              <a:rPr lang="en-US" sz="1300" dirty="0">
                <a:solidFill>
                  <a:srgbClr val="FFFFFF"/>
                </a:solidFill>
                <a:latin typeface="Calibri" pitchFamily="34" charset="0"/>
                <a:ea typeface="Calibri" pitchFamily="34" charset="-122"/>
                <a:cs typeface="Calibri" pitchFamily="34" charset="-120"/>
              </a:rPr>
              <a:t>Insert &gt; PivotTable. Drag fields into the four zones. Right-click Values &gt; Value Field Settings to change number format. Then add a slicer: PivotTable Analyse &gt; Insert Slicer.</a:t>
            </a:r>
            <a:endParaRPr lang="en-US" sz="1300" dirty="0"/>
          </a:p>
        </p:txBody>
      </p:sp>
      <p:sp>
        <p:nvSpPr>
          <p:cNvPr id="9" name="Shape 7"/>
          <p:cNvSpPr/>
          <p:nvPr/>
        </p:nvSpPr>
        <p:spPr>
          <a:xfrm>
            <a:off x="457200" y="4114800"/>
            <a:ext cx="11247120" cy="0"/>
          </a:xfrm>
          <a:prstGeom prst="line">
            <a:avLst/>
          </a:prstGeom>
          <a:noFill/>
          <a:ln w="12700">
            <a:solidFill>
              <a:srgbClr val="FFFFFF"/>
            </a:solidFill>
            <a:prstDash val="solid"/>
          </a:ln>
        </p:spPr>
      </p:sp>
      <p:sp>
        <p:nvSpPr>
          <p:cNvPr id="10" name="Text 8"/>
          <p:cNvSpPr/>
          <p:nvPr/>
        </p:nvSpPr>
        <p:spPr>
          <a:xfrm>
            <a:off x="457200" y="4681728"/>
            <a:ext cx="1371600" cy="365760"/>
          </a:xfrm>
          <a:prstGeom prst="rect">
            <a:avLst/>
          </a:prstGeom>
          <a:noFill/>
          <a:ln/>
        </p:spPr>
        <p:txBody>
          <a:bodyPr wrap="square" rtlCol="0" anchor="ctr"/>
          <a:lstStyle/>
          <a:p>
            <a:pPr indent="0" marL="0">
              <a:buNone/>
            </a:pPr>
            <a:r>
              <a:rPr lang="en-US" sz="1100" b="1" spc="200" kern="0" dirty="0">
                <a:solidFill>
                  <a:srgbClr val="E8B84B"/>
                </a:solidFill>
                <a:latin typeface="Calibri" pitchFamily="34" charset="0"/>
                <a:ea typeface="Calibri" pitchFamily="34" charset="-122"/>
                <a:cs typeface="Calibri" pitchFamily="34" charset="-120"/>
              </a:rPr>
              <a:t>TIME</a:t>
            </a:r>
            <a:endParaRPr lang="en-US" sz="1100" dirty="0"/>
          </a:p>
        </p:txBody>
      </p:sp>
      <p:sp>
        <p:nvSpPr>
          <p:cNvPr id="11" name="Text 9"/>
          <p:cNvSpPr/>
          <p:nvPr/>
        </p:nvSpPr>
        <p:spPr>
          <a:xfrm>
            <a:off x="2011680" y="4590288"/>
            <a:ext cx="9692640" cy="777240"/>
          </a:xfrm>
          <a:prstGeom prst="rect">
            <a:avLst/>
          </a:prstGeom>
          <a:noFill/>
          <a:ln/>
        </p:spPr>
        <p:txBody>
          <a:bodyPr wrap="square" rtlCol="0" anchor="ctr"/>
          <a:lstStyle/>
          <a:p>
            <a:pPr indent="0" marL="0">
              <a:lnSpc>
                <a:spcPct val="130000"/>
              </a:lnSpc>
              <a:buNone/>
            </a:pPr>
            <a:r>
              <a:rPr lang="en-US" sz="1300" dirty="0">
                <a:solidFill>
                  <a:srgbClr val="FFFFFF"/>
                </a:solidFill>
                <a:latin typeface="Calibri" pitchFamily="34" charset="0"/>
                <a:ea typeface="Calibri" pitchFamily="34" charset="-122"/>
                <a:cs typeface="Calibri" pitchFamily="34" charset="-120"/>
              </a:rPr>
              <a:t>15 minutes</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83E6F"/>
        </a:solidFill>
      </p:bgPr>
    </p:bg>
    <p:spTree>
      <p:nvGrpSpPr>
        <p:cNvPr id="1" name=""/>
        <p:cNvGrpSpPr/>
        <p:nvPr/>
      </p:nvGrpSpPr>
      <p:grpSpPr>
        <a:xfrm>
          <a:off x="0" y="0"/>
          <a:ext cx="0" cy="0"/>
          <a:chOff x="0" y="0"/>
          <a:chExt cx="0" cy="0"/>
        </a:xfrm>
      </p:grpSpPr>
      <p:sp>
        <p:nvSpPr>
          <p:cNvPr id="2" name="Shape 0"/>
          <p:cNvSpPr/>
          <p:nvPr/>
        </p:nvSpPr>
        <p:spPr>
          <a:xfrm>
            <a:off x="8229600" y="-914400"/>
            <a:ext cx="5486400" cy="5486400"/>
          </a:xfrm>
          <a:prstGeom prst="ellipse">
            <a:avLst/>
          </a:prstGeom>
          <a:solidFill>
            <a:srgbClr val="9DBAD4"/>
          </a:solidFill>
          <a:ln w="12700">
            <a:solidFill>
              <a:srgbClr val="9DBAD4"/>
            </a:solidFill>
            <a:prstDash val="solid"/>
          </a:ln>
        </p:spPr>
      </p:sp>
      <p:sp>
        <p:nvSpPr>
          <p:cNvPr id="3" name="Text 1"/>
          <p:cNvSpPr/>
          <p:nvPr/>
        </p:nvSpPr>
        <p:spPr>
          <a:xfrm>
            <a:off x="548640" y="1188720"/>
            <a:ext cx="10972800" cy="365760"/>
          </a:xfrm>
          <a:prstGeom prst="rect">
            <a:avLst/>
          </a:prstGeom>
          <a:noFill/>
          <a:ln/>
        </p:spPr>
        <p:txBody>
          <a:bodyPr wrap="square" rtlCol="0" anchor="ctr"/>
          <a:lstStyle/>
          <a:p>
            <a:pPr indent="0" marL="0">
              <a:buNone/>
            </a:pPr>
            <a:r>
              <a:rPr lang="en-US" sz="1100" b="1" spc="400" kern="0" dirty="0">
                <a:solidFill>
                  <a:srgbClr val="E8B84B"/>
                </a:solidFill>
                <a:latin typeface="Calibri" pitchFamily="34" charset="0"/>
                <a:ea typeface="Calibri" pitchFamily="34" charset="-122"/>
                <a:cs typeface="Calibri" pitchFamily="34" charset="-120"/>
              </a:rPr>
              <a:t>MODULE  3</a:t>
            </a:r>
            <a:endParaRPr lang="en-US" sz="1100" dirty="0"/>
          </a:p>
        </p:txBody>
      </p:sp>
      <p:sp>
        <p:nvSpPr>
          <p:cNvPr id="4" name="Text 2"/>
          <p:cNvSpPr/>
          <p:nvPr/>
        </p:nvSpPr>
        <p:spPr>
          <a:xfrm>
            <a:off x="548640" y="1691640"/>
            <a:ext cx="9144000" cy="914400"/>
          </a:xfrm>
          <a:prstGeom prst="rect">
            <a:avLst/>
          </a:prstGeom>
          <a:noFill/>
          <a:ln/>
        </p:spPr>
        <p:txBody>
          <a:bodyPr wrap="square" rtlCol="0" anchor="ctr"/>
          <a:lstStyle/>
          <a:p>
            <a:pPr indent="0" marL="0">
              <a:buNone/>
            </a:pPr>
            <a:r>
              <a:rPr lang="en-US" sz="4200" b="1" dirty="0">
                <a:solidFill>
                  <a:srgbClr val="FFFFFF"/>
                </a:solidFill>
                <a:latin typeface="Cambria" pitchFamily="34" charset="0"/>
                <a:ea typeface="Cambria" pitchFamily="34" charset="-122"/>
                <a:cs typeface="Cambria" pitchFamily="34" charset="-120"/>
              </a:rPr>
              <a:t>Power Query</a:t>
            </a:r>
            <a:endParaRPr lang="en-US" sz="4200" dirty="0"/>
          </a:p>
        </p:txBody>
      </p:sp>
      <p:sp>
        <p:nvSpPr>
          <p:cNvPr id="5" name="Text 3"/>
          <p:cNvSpPr/>
          <p:nvPr/>
        </p:nvSpPr>
        <p:spPr>
          <a:xfrm>
            <a:off x="548640" y="2743200"/>
            <a:ext cx="9144000" cy="411480"/>
          </a:xfrm>
          <a:prstGeom prst="rect">
            <a:avLst/>
          </a:prstGeom>
          <a:noFill/>
          <a:ln/>
        </p:spPr>
        <p:txBody>
          <a:bodyPr wrap="square" rtlCol="0" anchor="ctr"/>
          <a:lstStyle/>
          <a:p>
            <a:pPr indent="0" marL="0">
              <a:buNone/>
            </a:pPr>
            <a:r>
              <a:rPr lang="en-US" sz="1600" dirty="0">
                <a:solidFill>
                  <a:srgbClr val="FFFFFF"/>
                </a:solidFill>
                <a:latin typeface="Calibri" pitchFamily="34" charset="0"/>
                <a:ea typeface="Calibri" pitchFamily="34" charset="-122"/>
                <a:cs typeface="Calibri" pitchFamily="34" charset="-120"/>
              </a:rPr>
              <a:t>Automated Cleaning  ·  Refresh  ·  Merge  ·  Unpivot</a:t>
            </a:r>
            <a:endParaRPr lang="en-US" sz="1600" dirty="0"/>
          </a:p>
        </p:txBody>
      </p:sp>
      <p:sp>
        <p:nvSpPr>
          <p:cNvPr id="6" name="Text 4"/>
          <p:cNvSpPr/>
          <p:nvPr/>
        </p:nvSpPr>
        <p:spPr>
          <a:xfrm>
            <a:off x="548640" y="3291840"/>
            <a:ext cx="3657600" cy="320040"/>
          </a:xfrm>
          <a:prstGeom prst="rect">
            <a:avLst/>
          </a:prstGeom>
          <a:noFill/>
          <a:ln/>
        </p:spPr>
        <p:txBody>
          <a:bodyPr wrap="square" rtlCol="0" anchor="ctr"/>
          <a:lstStyle/>
          <a:p>
            <a:pPr indent="0" marL="0">
              <a:buNone/>
            </a:pPr>
            <a:r>
              <a:rPr lang="en-US" sz="1300" i="1" dirty="0">
                <a:solidFill>
                  <a:srgbClr val="E8B84B"/>
                </a:solidFill>
                <a:latin typeface="Calibri" pitchFamily="34" charset="0"/>
                <a:ea typeface="Calibri" pitchFamily="34" charset="-122"/>
                <a:cs typeface="Calibri" pitchFamily="34" charset="-120"/>
              </a:rPr>
              <a:t>60 minutes</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0" y="0"/>
            <a:ext cx="12188952" cy="64008"/>
          </a:xfrm>
          <a:prstGeom prst="rect">
            <a:avLst/>
          </a:prstGeom>
          <a:solidFill>
            <a:srgbClr val="0B5394"/>
          </a:solidFill>
          <a:ln/>
        </p:spPr>
      </p:sp>
      <p:sp>
        <p:nvSpPr>
          <p:cNvPr id="3" name="Text 1"/>
          <p:cNvSpPr/>
          <p:nvPr/>
        </p:nvSpPr>
        <p:spPr>
          <a:xfrm>
            <a:off x="457200" y="137160"/>
            <a:ext cx="11247120" cy="594360"/>
          </a:xfrm>
          <a:prstGeom prst="rect">
            <a:avLst/>
          </a:prstGeom>
          <a:noFill/>
          <a:ln/>
        </p:spPr>
        <p:txBody>
          <a:bodyPr wrap="square" rtlCol="0" anchor="ctr"/>
          <a:lstStyle/>
          <a:p>
            <a:pPr indent="0" marL="0">
              <a:buNone/>
            </a:pPr>
            <a:r>
              <a:rPr lang="en-US" sz="2600" b="1" dirty="0">
                <a:solidFill>
                  <a:srgbClr val="0B5394"/>
                </a:solidFill>
                <a:latin typeface="Cambria" pitchFamily="34" charset="0"/>
                <a:ea typeface="Cambria" pitchFamily="34" charset="-122"/>
                <a:cs typeface="Cambria" pitchFamily="34" charset="-120"/>
              </a:rPr>
              <a:t>Automate Data Cleaning — One Click After Setup</a:t>
            </a:r>
            <a:endParaRPr lang="en-US" sz="2600" dirty="0"/>
          </a:p>
        </p:txBody>
      </p:sp>
      <p:sp>
        <p:nvSpPr>
          <p:cNvPr id="4" name="Shape 2"/>
          <p:cNvSpPr/>
          <p:nvPr/>
        </p:nvSpPr>
        <p:spPr>
          <a:xfrm>
            <a:off x="320040" y="868680"/>
            <a:ext cx="2697480" cy="5349240"/>
          </a:xfrm>
          <a:prstGeom prst="rect">
            <a:avLst/>
          </a:prstGeom>
          <a:solidFill>
            <a:srgbClr val="E7EEF4"/>
          </a:solidFill>
          <a:ln w="12700">
            <a:solidFill>
              <a:srgbClr val="C2D4E4"/>
            </a:solidFill>
            <a:prstDash val="solid"/>
          </a:ln>
        </p:spPr>
      </p:sp>
      <p:sp>
        <p:nvSpPr>
          <p:cNvPr id="5" name="Shape 3"/>
          <p:cNvSpPr/>
          <p:nvPr/>
        </p:nvSpPr>
        <p:spPr>
          <a:xfrm>
            <a:off x="484632" y="960120"/>
            <a:ext cx="502920" cy="502920"/>
          </a:xfrm>
          <a:prstGeom prst="ellipse">
            <a:avLst/>
          </a:prstGeom>
          <a:solidFill>
            <a:srgbClr val="0B5394"/>
          </a:solidFill>
          <a:ln w="12700">
            <a:solidFill>
              <a:srgbClr val="0B5394"/>
            </a:solidFill>
            <a:prstDash val="solid"/>
          </a:ln>
        </p:spPr>
      </p:sp>
      <p:sp>
        <p:nvSpPr>
          <p:cNvPr id="6" name="Text 4"/>
          <p:cNvSpPr/>
          <p:nvPr/>
        </p:nvSpPr>
        <p:spPr>
          <a:xfrm>
            <a:off x="484632" y="960120"/>
            <a:ext cx="502920" cy="502920"/>
          </a:xfrm>
          <a:prstGeom prst="rect">
            <a:avLst/>
          </a:prstGeom>
          <a:noFill/>
          <a:ln/>
        </p:spPr>
        <p:txBody>
          <a:bodyPr wrap="square"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1</a:t>
            </a:r>
            <a:endParaRPr lang="en-US" sz="1600" dirty="0"/>
          </a:p>
        </p:txBody>
      </p:sp>
      <p:sp>
        <p:nvSpPr>
          <p:cNvPr id="7" name="Text 5"/>
          <p:cNvSpPr/>
          <p:nvPr/>
        </p:nvSpPr>
        <p:spPr>
          <a:xfrm>
            <a:off x="457200" y="1591056"/>
            <a:ext cx="2423160" cy="411480"/>
          </a:xfrm>
          <a:prstGeom prst="rect">
            <a:avLst/>
          </a:prstGeom>
          <a:noFill/>
          <a:ln/>
        </p:spPr>
        <p:txBody>
          <a:bodyPr wrap="square" rtlCol="0" anchor="ctr"/>
          <a:lstStyle/>
          <a:p>
            <a:pPr algn="ctr" indent="0" marL="0">
              <a:buNone/>
            </a:pPr>
            <a:r>
              <a:rPr lang="en-US" sz="1600" b="1" dirty="0">
                <a:solidFill>
                  <a:srgbClr val="0B5394"/>
                </a:solidFill>
                <a:latin typeface="Cambria" pitchFamily="34" charset="0"/>
                <a:ea typeface="Cambria" pitchFamily="34" charset="-122"/>
                <a:cs typeface="Cambria" pitchFamily="34" charset="-120"/>
              </a:rPr>
              <a:t>Connect</a:t>
            </a:r>
            <a:endParaRPr lang="en-US" sz="1600" dirty="0"/>
          </a:p>
        </p:txBody>
      </p:sp>
      <p:sp>
        <p:nvSpPr>
          <p:cNvPr id="8" name="Text 6"/>
          <p:cNvSpPr/>
          <p:nvPr/>
        </p:nvSpPr>
        <p:spPr>
          <a:xfrm>
            <a:off x="457200" y="2103120"/>
            <a:ext cx="2423160" cy="548640"/>
          </a:xfrm>
          <a:prstGeom prst="rect">
            <a:avLst/>
          </a:prstGeom>
          <a:noFill/>
          <a:ln/>
        </p:spPr>
        <p:txBody>
          <a:bodyPr wrap="square" rtlCol="0" anchor="ctr"/>
          <a:lstStyle/>
          <a:p>
            <a:pPr algn="ctr" indent="0" marL="0">
              <a:buNone/>
            </a:pPr>
            <a:r>
              <a:rPr lang="en-US" sz="2800" dirty="0">
                <a:solidFill>
                  <a:srgbClr val="000000"/>
                </a:solidFill>
              </a:rPr>
              <a:t>📂</a:t>
            </a:r>
            <a:endParaRPr lang="en-US" sz="2800" dirty="0"/>
          </a:p>
        </p:txBody>
      </p:sp>
      <p:sp>
        <p:nvSpPr>
          <p:cNvPr id="9" name="Text 7"/>
          <p:cNvSpPr/>
          <p:nvPr/>
        </p:nvSpPr>
        <p:spPr>
          <a:xfrm>
            <a:off x="457200" y="2788920"/>
            <a:ext cx="2423160" cy="2286000"/>
          </a:xfrm>
          <a:prstGeom prst="rect">
            <a:avLst/>
          </a:prstGeom>
          <a:noFill/>
          <a:ln/>
        </p:spPr>
        <p:txBody>
          <a:bodyPr wrap="square" rtlCol="0" anchor="ctr"/>
          <a:lstStyle/>
          <a:p>
            <a:pPr algn="ctr" indent="0" marL="0">
              <a:lnSpc>
                <a:spcPct val="130000"/>
              </a:lnSpc>
              <a:buNone/>
            </a:pPr>
            <a:r>
              <a:rPr lang="en-US" sz="1200" dirty="0">
                <a:solidFill>
                  <a:srgbClr val="1A1A1A"/>
                </a:solidFill>
                <a:latin typeface="Calibri" pitchFamily="34" charset="0"/>
                <a:ea typeface="Calibri" pitchFamily="34" charset="-122"/>
                <a:cs typeface="Calibri" pitchFamily="34" charset="-120"/>
              </a:rPr>
              <a:t>Point Power Query at your source: a file, folder, SharePoint, or database. No copy-pasting.</a:t>
            </a:r>
            <a:endParaRPr lang="en-US" sz="1200" dirty="0"/>
          </a:p>
        </p:txBody>
      </p:sp>
      <p:sp>
        <p:nvSpPr>
          <p:cNvPr id="10" name="Shape 8"/>
          <p:cNvSpPr/>
          <p:nvPr/>
        </p:nvSpPr>
        <p:spPr>
          <a:xfrm>
            <a:off x="3063240" y="3291840"/>
            <a:ext cx="228600" cy="228600"/>
          </a:xfrm>
          <a:prstGeom prst="rect">
            <a:avLst/>
          </a:prstGeom>
          <a:solidFill>
            <a:srgbClr val="0B5394"/>
          </a:solidFill>
          <a:ln w="12700">
            <a:solidFill>
              <a:srgbClr val="0B5394"/>
            </a:solidFill>
            <a:prstDash val="solid"/>
          </a:ln>
        </p:spPr>
      </p:sp>
      <p:sp>
        <p:nvSpPr>
          <p:cNvPr id="11" name="Text 9"/>
          <p:cNvSpPr/>
          <p:nvPr/>
        </p:nvSpPr>
        <p:spPr>
          <a:xfrm>
            <a:off x="3035808" y="3246120"/>
            <a:ext cx="320040" cy="320040"/>
          </a:xfrm>
          <a:prstGeom prst="rect">
            <a:avLst/>
          </a:prstGeom>
          <a:noFill/>
          <a:ln/>
        </p:spPr>
        <p:txBody>
          <a:bodyPr wrap="square" rtlCol="0" anchor="ctr"/>
          <a:lstStyle/>
          <a:p>
            <a:pPr indent="0" marL="0">
              <a:buNone/>
            </a:pPr>
            <a:r>
              <a:rPr lang="en-US" sz="1400" dirty="0">
                <a:solidFill>
                  <a:srgbClr val="0B5394"/>
                </a:solidFill>
                <a:latin typeface="Calibri" pitchFamily="34" charset="0"/>
                <a:ea typeface="Calibri" pitchFamily="34" charset="-122"/>
                <a:cs typeface="Calibri" pitchFamily="34" charset="-120"/>
              </a:rPr>
              <a:t>▶</a:t>
            </a:r>
            <a:endParaRPr lang="en-US" sz="1400" dirty="0"/>
          </a:p>
        </p:txBody>
      </p:sp>
      <p:sp>
        <p:nvSpPr>
          <p:cNvPr id="12" name="Shape 10"/>
          <p:cNvSpPr/>
          <p:nvPr/>
        </p:nvSpPr>
        <p:spPr>
          <a:xfrm>
            <a:off x="3291840" y="868680"/>
            <a:ext cx="2697480" cy="5349240"/>
          </a:xfrm>
          <a:prstGeom prst="rect">
            <a:avLst/>
          </a:prstGeom>
          <a:solidFill>
            <a:srgbClr val="ECE9F1"/>
          </a:solidFill>
          <a:ln w="12700">
            <a:solidFill>
              <a:srgbClr val="C2D4E4"/>
            </a:solidFill>
            <a:prstDash val="solid"/>
          </a:ln>
        </p:spPr>
      </p:sp>
      <p:sp>
        <p:nvSpPr>
          <p:cNvPr id="13" name="Shape 11"/>
          <p:cNvSpPr/>
          <p:nvPr/>
        </p:nvSpPr>
        <p:spPr>
          <a:xfrm>
            <a:off x="3456432" y="960120"/>
            <a:ext cx="502920" cy="502920"/>
          </a:xfrm>
          <a:prstGeom prst="ellipse">
            <a:avLst/>
          </a:prstGeom>
          <a:solidFill>
            <a:srgbClr val="0B5394"/>
          </a:solidFill>
          <a:ln w="12700">
            <a:solidFill>
              <a:srgbClr val="0B5394"/>
            </a:solidFill>
            <a:prstDash val="solid"/>
          </a:ln>
        </p:spPr>
      </p:sp>
      <p:sp>
        <p:nvSpPr>
          <p:cNvPr id="14" name="Text 12"/>
          <p:cNvSpPr/>
          <p:nvPr/>
        </p:nvSpPr>
        <p:spPr>
          <a:xfrm>
            <a:off x="3456432" y="960120"/>
            <a:ext cx="502920" cy="502920"/>
          </a:xfrm>
          <a:prstGeom prst="rect">
            <a:avLst/>
          </a:prstGeom>
          <a:noFill/>
          <a:ln/>
        </p:spPr>
        <p:txBody>
          <a:bodyPr wrap="square"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2</a:t>
            </a:r>
            <a:endParaRPr lang="en-US" sz="1600" dirty="0"/>
          </a:p>
        </p:txBody>
      </p:sp>
      <p:sp>
        <p:nvSpPr>
          <p:cNvPr id="15" name="Text 13"/>
          <p:cNvSpPr/>
          <p:nvPr/>
        </p:nvSpPr>
        <p:spPr>
          <a:xfrm>
            <a:off x="3429000" y="1591056"/>
            <a:ext cx="2423160" cy="411480"/>
          </a:xfrm>
          <a:prstGeom prst="rect">
            <a:avLst/>
          </a:prstGeom>
          <a:noFill/>
          <a:ln/>
        </p:spPr>
        <p:txBody>
          <a:bodyPr wrap="square" rtlCol="0" anchor="ctr"/>
          <a:lstStyle/>
          <a:p>
            <a:pPr algn="ctr" indent="0" marL="0">
              <a:buNone/>
            </a:pPr>
            <a:r>
              <a:rPr lang="en-US" sz="1600" b="1" dirty="0">
                <a:solidFill>
                  <a:srgbClr val="0B5394"/>
                </a:solidFill>
                <a:latin typeface="Cambria" pitchFamily="34" charset="0"/>
                <a:ea typeface="Cambria" pitchFamily="34" charset="-122"/>
                <a:cs typeface="Cambria" pitchFamily="34" charset="-120"/>
              </a:rPr>
              <a:t>Transform</a:t>
            </a:r>
            <a:endParaRPr lang="en-US" sz="1600" dirty="0"/>
          </a:p>
        </p:txBody>
      </p:sp>
      <p:sp>
        <p:nvSpPr>
          <p:cNvPr id="16" name="Text 14"/>
          <p:cNvSpPr/>
          <p:nvPr/>
        </p:nvSpPr>
        <p:spPr>
          <a:xfrm>
            <a:off x="3429000" y="2103120"/>
            <a:ext cx="2423160" cy="548640"/>
          </a:xfrm>
          <a:prstGeom prst="rect">
            <a:avLst/>
          </a:prstGeom>
          <a:noFill/>
          <a:ln/>
        </p:spPr>
        <p:txBody>
          <a:bodyPr wrap="square" rtlCol="0" anchor="ctr"/>
          <a:lstStyle/>
          <a:p>
            <a:pPr algn="ctr" indent="0" marL="0">
              <a:buNone/>
            </a:pPr>
            <a:r>
              <a:rPr lang="en-US" sz="2800" dirty="0">
                <a:solidFill>
                  <a:srgbClr val="000000"/>
                </a:solidFill>
              </a:rPr>
              <a:t>⚙️</a:t>
            </a:r>
            <a:endParaRPr lang="en-US" sz="2800" dirty="0"/>
          </a:p>
        </p:txBody>
      </p:sp>
      <p:sp>
        <p:nvSpPr>
          <p:cNvPr id="17" name="Text 15"/>
          <p:cNvSpPr/>
          <p:nvPr/>
        </p:nvSpPr>
        <p:spPr>
          <a:xfrm>
            <a:off x="3429000" y="2788920"/>
            <a:ext cx="2423160" cy="2286000"/>
          </a:xfrm>
          <a:prstGeom prst="rect">
            <a:avLst/>
          </a:prstGeom>
          <a:noFill/>
          <a:ln/>
        </p:spPr>
        <p:txBody>
          <a:bodyPr wrap="square" rtlCol="0" anchor="ctr"/>
          <a:lstStyle/>
          <a:p>
            <a:pPr algn="ctr" indent="0" marL="0">
              <a:lnSpc>
                <a:spcPct val="130000"/>
              </a:lnSpc>
              <a:buNone/>
            </a:pPr>
            <a:r>
              <a:rPr lang="en-US" sz="1200" dirty="0">
                <a:solidFill>
                  <a:srgbClr val="1A1A1A"/>
                </a:solidFill>
                <a:latin typeface="Calibri" pitchFamily="34" charset="0"/>
                <a:ea typeface="Calibri" pitchFamily="34" charset="-122"/>
                <a:cs typeface="Calibri" pitchFamily="34" charset="-120"/>
              </a:rPr>
              <a:t>Remove duplicates, fix formats, rename columns, split text, unpivot — every action is recorded.</a:t>
            </a:r>
            <a:endParaRPr lang="en-US" sz="1200" dirty="0"/>
          </a:p>
        </p:txBody>
      </p:sp>
      <p:sp>
        <p:nvSpPr>
          <p:cNvPr id="18" name="Shape 16"/>
          <p:cNvSpPr/>
          <p:nvPr/>
        </p:nvSpPr>
        <p:spPr>
          <a:xfrm>
            <a:off x="6035040" y="3291840"/>
            <a:ext cx="228600" cy="228600"/>
          </a:xfrm>
          <a:prstGeom prst="rect">
            <a:avLst/>
          </a:prstGeom>
          <a:solidFill>
            <a:srgbClr val="0B5394"/>
          </a:solidFill>
          <a:ln w="12700">
            <a:solidFill>
              <a:srgbClr val="0B5394"/>
            </a:solidFill>
            <a:prstDash val="solid"/>
          </a:ln>
        </p:spPr>
      </p:sp>
      <p:sp>
        <p:nvSpPr>
          <p:cNvPr id="19" name="Text 17"/>
          <p:cNvSpPr/>
          <p:nvPr/>
        </p:nvSpPr>
        <p:spPr>
          <a:xfrm>
            <a:off x="6007608" y="3246120"/>
            <a:ext cx="320040" cy="320040"/>
          </a:xfrm>
          <a:prstGeom prst="rect">
            <a:avLst/>
          </a:prstGeom>
          <a:noFill/>
          <a:ln/>
        </p:spPr>
        <p:txBody>
          <a:bodyPr wrap="square" rtlCol="0" anchor="ctr"/>
          <a:lstStyle/>
          <a:p>
            <a:pPr indent="0" marL="0">
              <a:buNone/>
            </a:pPr>
            <a:r>
              <a:rPr lang="en-US" sz="1400" dirty="0">
                <a:solidFill>
                  <a:srgbClr val="0B5394"/>
                </a:solidFill>
                <a:latin typeface="Calibri" pitchFamily="34" charset="0"/>
                <a:ea typeface="Calibri" pitchFamily="34" charset="-122"/>
                <a:cs typeface="Calibri" pitchFamily="34" charset="-120"/>
              </a:rPr>
              <a:t>▶</a:t>
            </a:r>
            <a:endParaRPr lang="en-US" sz="1400" dirty="0"/>
          </a:p>
        </p:txBody>
      </p:sp>
      <p:sp>
        <p:nvSpPr>
          <p:cNvPr id="20" name="Shape 18"/>
          <p:cNvSpPr/>
          <p:nvPr/>
        </p:nvSpPr>
        <p:spPr>
          <a:xfrm>
            <a:off x="6263640" y="868680"/>
            <a:ext cx="2697480" cy="5349240"/>
          </a:xfrm>
          <a:prstGeom prst="rect">
            <a:avLst/>
          </a:prstGeom>
          <a:solidFill>
            <a:srgbClr val="E7EEF4"/>
          </a:solidFill>
          <a:ln w="12700">
            <a:solidFill>
              <a:srgbClr val="C2D4E4"/>
            </a:solidFill>
            <a:prstDash val="solid"/>
          </a:ln>
        </p:spPr>
      </p:sp>
      <p:sp>
        <p:nvSpPr>
          <p:cNvPr id="21" name="Shape 19"/>
          <p:cNvSpPr/>
          <p:nvPr/>
        </p:nvSpPr>
        <p:spPr>
          <a:xfrm>
            <a:off x="6428232" y="960120"/>
            <a:ext cx="502920" cy="502920"/>
          </a:xfrm>
          <a:prstGeom prst="ellipse">
            <a:avLst/>
          </a:prstGeom>
          <a:solidFill>
            <a:srgbClr val="0B5394"/>
          </a:solidFill>
          <a:ln w="12700">
            <a:solidFill>
              <a:srgbClr val="0B5394"/>
            </a:solidFill>
            <a:prstDash val="solid"/>
          </a:ln>
        </p:spPr>
      </p:sp>
      <p:sp>
        <p:nvSpPr>
          <p:cNvPr id="22" name="Text 20"/>
          <p:cNvSpPr/>
          <p:nvPr/>
        </p:nvSpPr>
        <p:spPr>
          <a:xfrm>
            <a:off x="6428232" y="960120"/>
            <a:ext cx="502920" cy="502920"/>
          </a:xfrm>
          <a:prstGeom prst="rect">
            <a:avLst/>
          </a:prstGeom>
          <a:noFill/>
          <a:ln/>
        </p:spPr>
        <p:txBody>
          <a:bodyPr wrap="square"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3</a:t>
            </a:r>
            <a:endParaRPr lang="en-US" sz="1600" dirty="0"/>
          </a:p>
        </p:txBody>
      </p:sp>
      <p:sp>
        <p:nvSpPr>
          <p:cNvPr id="23" name="Text 21"/>
          <p:cNvSpPr/>
          <p:nvPr/>
        </p:nvSpPr>
        <p:spPr>
          <a:xfrm>
            <a:off x="6400800" y="1591056"/>
            <a:ext cx="2423160" cy="411480"/>
          </a:xfrm>
          <a:prstGeom prst="rect">
            <a:avLst/>
          </a:prstGeom>
          <a:noFill/>
          <a:ln/>
        </p:spPr>
        <p:txBody>
          <a:bodyPr wrap="square" rtlCol="0" anchor="ctr"/>
          <a:lstStyle/>
          <a:p>
            <a:pPr algn="ctr" indent="0" marL="0">
              <a:buNone/>
            </a:pPr>
            <a:r>
              <a:rPr lang="en-US" sz="1600" b="1" dirty="0">
                <a:solidFill>
                  <a:srgbClr val="0B5394"/>
                </a:solidFill>
                <a:latin typeface="Cambria" pitchFamily="34" charset="0"/>
                <a:ea typeface="Cambria" pitchFamily="34" charset="-122"/>
                <a:cs typeface="Cambria" pitchFamily="34" charset="-120"/>
              </a:rPr>
              <a:t>Load</a:t>
            </a:r>
            <a:endParaRPr lang="en-US" sz="1600" dirty="0"/>
          </a:p>
        </p:txBody>
      </p:sp>
      <p:sp>
        <p:nvSpPr>
          <p:cNvPr id="24" name="Text 22"/>
          <p:cNvSpPr/>
          <p:nvPr/>
        </p:nvSpPr>
        <p:spPr>
          <a:xfrm>
            <a:off x="6400800" y="2103120"/>
            <a:ext cx="2423160" cy="548640"/>
          </a:xfrm>
          <a:prstGeom prst="rect">
            <a:avLst/>
          </a:prstGeom>
          <a:noFill/>
          <a:ln/>
        </p:spPr>
        <p:txBody>
          <a:bodyPr wrap="square" rtlCol="0" anchor="ctr"/>
          <a:lstStyle/>
          <a:p>
            <a:pPr algn="ctr" indent="0" marL="0">
              <a:buNone/>
            </a:pPr>
            <a:r>
              <a:rPr lang="en-US" sz="2800" dirty="0">
                <a:solidFill>
                  <a:srgbClr val="000000"/>
                </a:solidFill>
              </a:rPr>
              <a:t>📊</a:t>
            </a:r>
            <a:endParaRPr lang="en-US" sz="2800" dirty="0"/>
          </a:p>
        </p:txBody>
      </p:sp>
      <p:sp>
        <p:nvSpPr>
          <p:cNvPr id="25" name="Text 23"/>
          <p:cNvSpPr/>
          <p:nvPr/>
        </p:nvSpPr>
        <p:spPr>
          <a:xfrm>
            <a:off x="6400800" y="2788920"/>
            <a:ext cx="2423160" cy="2286000"/>
          </a:xfrm>
          <a:prstGeom prst="rect">
            <a:avLst/>
          </a:prstGeom>
          <a:noFill/>
          <a:ln/>
        </p:spPr>
        <p:txBody>
          <a:bodyPr wrap="square" rtlCol="0" anchor="ctr"/>
          <a:lstStyle/>
          <a:p>
            <a:pPr algn="ctr" indent="0" marL="0">
              <a:lnSpc>
                <a:spcPct val="130000"/>
              </a:lnSpc>
              <a:buNone/>
            </a:pPr>
            <a:r>
              <a:rPr lang="en-US" sz="1200" dirty="0">
                <a:solidFill>
                  <a:srgbClr val="1A1A1A"/>
                </a:solidFill>
                <a:latin typeface="Calibri" pitchFamily="34" charset="0"/>
                <a:ea typeface="Calibri" pitchFamily="34" charset="-122"/>
                <a:cs typeface="Calibri" pitchFamily="34" charset="-120"/>
              </a:rPr>
              <a:t>Load the clean table into Excel as a Table or into the Data Model for pivot analysis.</a:t>
            </a:r>
            <a:endParaRPr lang="en-US" sz="1200" dirty="0"/>
          </a:p>
        </p:txBody>
      </p:sp>
      <p:sp>
        <p:nvSpPr>
          <p:cNvPr id="26" name="Shape 24"/>
          <p:cNvSpPr/>
          <p:nvPr/>
        </p:nvSpPr>
        <p:spPr>
          <a:xfrm>
            <a:off x="9006840" y="3291840"/>
            <a:ext cx="228600" cy="228600"/>
          </a:xfrm>
          <a:prstGeom prst="rect">
            <a:avLst/>
          </a:prstGeom>
          <a:solidFill>
            <a:srgbClr val="0B5394"/>
          </a:solidFill>
          <a:ln w="12700">
            <a:solidFill>
              <a:srgbClr val="0B5394"/>
            </a:solidFill>
            <a:prstDash val="solid"/>
          </a:ln>
        </p:spPr>
      </p:sp>
      <p:sp>
        <p:nvSpPr>
          <p:cNvPr id="27" name="Text 25"/>
          <p:cNvSpPr/>
          <p:nvPr/>
        </p:nvSpPr>
        <p:spPr>
          <a:xfrm>
            <a:off x="8979408" y="3246120"/>
            <a:ext cx="320040" cy="320040"/>
          </a:xfrm>
          <a:prstGeom prst="rect">
            <a:avLst/>
          </a:prstGeom>
          <a:noFill/>
          <a:ln/>
        </p:spPr>
        <p:txBody>
          <a:bodyPr wrap="square" rtlCol="0" anchor="ctr"/>
          <a:lstStyle/>
          <a:p>
            <a:pPr indent="0" marL="0">
              <a:buNone/>
            </a:pPr>
            <a:r>
              <a:rPr lang="en-US" sz="1400" dirty="0">
                <a:solidFill>
                  <a:srgbClr val="0B5394"/>
                </a:solidFill>
                <a:latin typeface="Calibri" pitchFamily="34" charset="0"/>
                <a:ea typeface="Calibri" pitchFamily="34" charset="-122"/>
                <a:cs typeface="Calibri" pitchFamily="34" charset="-120"/>
              </a:rPr>
              <a:t>▶</a:t>
            </a:r>
            <a:endParaRPr lang="en-US" sz="1400" dirty="0"/>
          </a:p>
        </p:txBody>
      </p:sp>
      <p:sp>
        <p:nvSpPr>
          <p:cNvPr id="28" name="Shape 26"/>
          <p:cNvSpPr/>
          <p:nvPr/>
        </p:nvSpPr>
        <p:spPr>
          <a:xfrm>
            <a:off x="9235440" y="868680"/>
            <a:ext cx="2697480" cy="5349240"/>
          </a:xfrm>
          <a:prstGeom prst="rect">
            <a:avLst/>
          </a:prstGeom>
          <a:solidFill>
            <a:srgbClr val="ECE9F1"/>
          </a:solidFill>
          <a:ln w="12700">
            <a:solidFill>
              <a:srgbClr val="C2D4E4"/>
            </a:solidFill>
            <a:prstDash val="solid"/>
          </a:ln>
        </p:spPr>
      </p:sp>
      <p:sp>
        <p:nvSpPr>
          <p:cNvPr id="29" name="Shape 27"/>
          <p:cNvSpPr/>
          <p:nvPr/>
        </p:nvSpPr>
        <p:spPr>
          <a:xfrm>
            <a:off x="9400032" y="960120"/>
            <a:ext cx="502920" cy="502920"/>
          </a:xfrm>
          <a:prstGeom prst="ellipse">
            <a:avLst/>
          </a:prstGeom>
          <a:solidFill>
            <a:srgbClr val="0B5394"/>
          </a:solidFill>
          <a:ln w="12700">
            <a:solidFill>
              <a:srgbClr val="0B5394"/>
            </a:solidFill>
            <a:prstDash val="solid"/>
          </a:ln>
        </p:spPr>
      </p:sp>
      <p:sp>
        <p:nvSpPr>
          <p:cNvPr id="30" name="Text 28"/>
          <p:cNvSpPr/>
          <p:nvPr/>
        </p:nvSpPr>
        <p:spPr>
          <a:xfrm>
            <a:off x="9400032" y="960120"/>
            <a:ext cx="502920" cy="502920"/>
          </a:xfrm>
          <a:prstGeom prst="rect">
            <a:avLst/>
          </a:prstGeom>
          <a:noFill/>
          <a:ln/>
        </p:spPr>
        <p:txBody>
          <a:bodyPr wrap="square"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4</a:t>
            </a:r>
            <a:endParaRPr lang="en-US" sz="1600" dirty="0"/>
          </a:p>
        </p:txBody>
      </p:sp>
      <p:sp>
        <p:nvSpPr>
          <p:cNvPr id="31" name="Text 29"/>
          <p:cNvSpPr/>
          <p:nvPr/>
        </p:nvSpPr>
        <p:spPr>
          <a:xfrm>
            <a:off x="9372600" y="1591056"/>
            <a:ext cx="2423160" cy="411480"/>
          </a:xfrm>
          <a:prstGeom prst="rect">
            <a:avLst/>
          </a:prstGeom>
          <a:noFill/>
          <a:ln/>
        </p:spPr>
        <p:txBody>
          <a:bodyPr wrap="square" rtlCol="0" anchor="ctr"/>
          <a:lstStyle/>
          <a:p>
            <a:pPr algn="ctr" indent="0" marL="0">
              <a:buNone/>
            </a:pPr>
            <a:r>
              <a:rPr lang="en-US" sz="1600" b="1" dirty="0">
                <a:solidFill>
                  <a:srgbClr val="0B5394"/>
                </a:solidFill>
                <a:latin typeface="Cambria" pitchFamily="34" charset="0"/>
                <a:ea typeface="Cambria" pitchFamily="34" charset="-122"/>
                <a:cs typeface="Cambria" pitchFamily="34" charset="-120"/>
              </a:rPr>
              <a:t>Refresh</a:t>
            </a:r>
            <a:endParaRPr lang="en-US" sz="1600" dirty="0"/>
          </a:p>
        </p:txBody>
      </p:sp>
      <p:sp>
        <p:nvSpPr>
          <p:cNvPr id="32" name="Text 30"/>
          <p:cNvSpPr/>
          <p:nvPr/>
        </p:nvSpPr>
        <p:spPr>
          <a:xfrm>
            <a:off x="9372600" y="2103120"/>
            <a:ext cx="2423160" cy="548640"/>
          </a:xfrm>
          <a:prstGeom prst="rect">
            <a:avLst/>
          </a:prstGeom>
          <a:noFill/>
          <a:ln/>
        </p:spPr>
        <p:txBody>
          <a:bodyPr wrap="square" rtlCol="0" anchor="ctr"/>
          <a:lstStyle/>
          <a:p>
            <a:pPr algn="ctr" indent="0" marL="0">
              <a:buNone/>
            </a:pPr>
            <a:r>
              <a:rPr lang="en-US" sz="2800" dirty="0">
                <a:solidFill>
                  <a:srgbClr val="000000"/>
                </a:solidFill>
              </a:rPr>
              <a:t>🔄</a:t>
            </a:r>
            <a:endParaRPr lang="en-US" sz="2800" dirty="0"/>
          </a:p>
        </p:txBody>
      </p:sp>
      <p:sp>
        <p:nvSpPr>
          <p:cNvPr id="33" name="Text 31"/>
          <p:cNvSpPr/>
          <p:nvPr/>
        </p:nvSpPr>
        <p:spPr>
          <a:xfrm>
            <a:off x="9372600" y="2788920"/>
            <a:ext cx="2423160" cy="2286000"/>
          </a:xfrm>
          <a:prstGeom prst="rect">
            <a:avLst/>
          </a:prstGeom>
          <a:noFill/>
          <a:ln/>
        </p:spPr>
        <p:txBody>
          <a:bodyPr wrap="square" rtlCol="0" anchor="ctr"/>
          <a:lstStyle/>
          <a:p>
            <a:pPr algn="ctr" indent="0" marL="0">
              <a:lnSpc>
                <a:spcPct val="130000"/>
              </a:lnSpc>
              <a:buNone/>
            </a:pPr>
            <a:r>
              <a:rPr lang="en-US" sz="1200" dirty="0">
                <a:solidFill>
                  <a:srgbClr val="1A1A1A"/>
                </a:solidFill>
                <a:latin typeface="Calibri" pitchFamily="34" charset="0"/>
                <a:ea typeface="Calibri" pitchFamily="34" charset="-122"/>
                <a:cs typeface="Calibri" pitchFamily="34" charset="-120"/>
              </a:rPr>
              <a:t>Next month: click Refresh All. Every step replays automatically on the new data. Zero manual work.</a:t>
            </a:r>
            <a:endParaRPr lang="en-US" sz="1200" dirty="0"/>
          </a:p>
        </p:txBody>
      </p:sp>
      <p:sp>
        <p:nvSpPr>
          <p:cNvPr id="34" name="Shape 32"/>
          <p:cNvSpPr/>
          <p:nvPr/>
        </p:nvSpPr>
        <p:spPr>
          <a:xfrm>
            <a:off x="320040" y="6080760"/>
            <a:ext cx="11548872" cy="384048"/>
          </a:xfrm>
          <a:prstGeom prst="rect">
            <a:avLst/>
          </a:prstGeom>
          <a:solidFill>
            <a:srgbClr val="F7E6C0"/>
          </a:solidFill>
          <a:ln w="12700">
            <a:solidFill>
              <a:srgbClr val="E8B84B"/>
            </a:solidFill>
            <a:prstDash val="solid"/>
          </a:ln>
        </p:spPr>
      </p:sp>
      <p:sp>
        <p:nvSpPr>
          <p:cNvPr id="35" name="Text 33"/>
          <p:cNvSpPr/>
          <p:nvPr/>
        </p:nvSpPr>
        <p:spPr>
          <a:xfrm>
            <a:off x="502920" y="6099048"/>
            <a:ext cx="11247120" cy="347472"/>
          </a:xfrm>
          <a:prstGeom prst="rect">
            <a:avLst/>
          </a:prstGeom>
          <a:noFill/>
          <a:ln/>
        </p:spPr>
        <p:txBody>
          <a:bodyPr wrap="square" rtlCol="0" anchor="ctr"/>
          <a:lstStyle/>
          <a:p>
            <a:pPr indent="0" marL="0">
              <a:buNone/>
            </a:pPr>
            <a:r>
              <a:rPr lang="en-US" sz="1200" b="1" dirty="0">
                <a:solidFill>
                  <a:srgbClr val="8B6E2D"/>
                </a:solidFill>
                <a:latin typeface="Calibri" pitchFamily="34" charset="0"/>
                <a:ea typeface="Calibri" pitchFamily="34" charset="-122"/>
                <a:cs typeface="Calibri" pitchFamily="34" charset="-120"/>
              </a:rPr>
              <a:t>The first setup takes 20 minutes. Every repeat run takes 3 seconds.</a:t>
            </a:r>
            <a:endParaRPr lang="en-US" sz="1200" dirty="0"/>
          </a:p>
        </p:txBody>
      </p:sp>
      <p:sp>
        <p:nvSpPr>
          <p:cNvPr id="36" name="Text 34"/>
          <p:cNvSpPr/>
          <p:nvPr/>
        </p:nvSpPr>
        <p:spPr>
          <a:xfrm>
            <a:off x="274320" y="6583680"/>
            <a:ext cx="4572000" cy="201168"/>
          </a:xfrm>
          <a:prstGeom prst="rect">
            <a:avLst/>
          </a:prstGeom>
          <a:noFill/>
          <a:ln/>
        </p:spPr>
        <p:txBody>
          <a:bodyPr wrap="square" rtlCol="0" anchor="ctr"/>
          <a:lstStyle/>
          <a:p>
            <a:pPr indent="0" marL="0">
              <a:buNone/>
            </a:pPr>
            <a:r>
              <a:rPr lang="en-US" sz="800" dirty="0">
                <a:solidFill>
                  <a:srgbClr val="888888"/>
                </a:solidFill>
                <a:latin typeface="Calibri" pitchFamily="34" charset="0"/>
                <a:ea typeface="Calibri" pitchFamily="34" charset="-122"/>
                <a:cs typeface="Calibri" pitchFamily="34" charset="-120"/>
              </a:rPr>
              <a:t>Meridian Training Co.</a:t>
            </a:r>
            <a:endParaRPr lang="en-US" sz="800" dirty="0"/>
          </a:p>
        </p:txBody>
      </p:sp>
      <p:sp>
        <p:nvSpPr>
          <p:cNvPr id="37" name="Text 35"/>
          <p:cNvSpPr/>
          <p:nvPr/>
        </p:nvSpPr>
        <p:spPr>
          <a:xfrm>
            <a:off x="7315200" y="6583680"/>
            <a:ext cx="4572000" cy="201168"/>
          </a:xfrm>
          <a:prstGeom prst="rect">
            <a:avLst/>
          </a:prstGeom>
          <a:noFill/>
          <a:ln/>
        </p:spPr>
        <p:txBody>
          <a:bodyPr wrap="square" rtlCol="0" anchor="ctr"/>
          <a:lstStyle/>
          <a:p>
            <a:pPr algn="r" indent="0" marL="0">
              <a:buNone/>
            </a:pPr>
            <a:r>
              <a:rPr lang="en-US" sz="800" dirty="0">
                <a:solidFill>
                  <a:srgbClr val="888888"/>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83E6F"/>
        </a:solidFill>
      </p:bgPr>
    </p:bg>
    <p:spTree>
      <p:nvGrpSpPr>
        <p:cNvPr id="1" name=""/>
        <p:cNvGrpSpPr/>
        <p:nvPr/>
      </p:nvGrpSpPr>
      <p:grpSpPr>
        <a:xfrm>
          <a:off x="0" y="0"/>
          <a:ext cx="0" cy="0"/>
          <a:chOff x="0" y="0"/>
          <a:chExt cx="0" cy="0"/>
        </a:xfrm>
      </p:grpSpPr>
      <p:sp>
        <p:nvSpPr>
          <p:cNvPr id="2" name="Text 0"/>
          <p:cNvSpPr/>
          <p:nvPr/>
        </p:nvSpPr>
        <p:spPr>
          <a:xfrm>
            <a:off x="457200" y="457200"/>
            <a:ext cx="10972800" cy="365760"/>
          </a:xfrm>
          <a:prstGeom prst="rect">
            <a:avLst/>
          </a:prstGeom>
          <a:noFill/>
          <a:ln/>
        </p:spPr>
        <p:txBody>
          <a:bodyPr wrap="square" rtlCol="0" anchor="ctr"/>
          <a:lstStyle/>
          <a:p>
            <a:pPr indent="0" marL="0">
              <a:buNone/>
            </a:pPr>
            <a:r>
              <a:rPr lang="en-US" sz="1000" b="1" spc="400" kern="0" dirty="0">
                <a:solidFill>
                  <a:srgbClr val="E8B84B"/>
                </a:solidFill>
                <a:latin typeface="Calibri" pitchFamily="34" charset="0"/>
                <a:ea typeface="Calibri" pitchFamily="34" charset="-122"/>
                <a:cs typeface="Calibri" pitchFamily="34" charset="-120"/>
              </a:rPr>
              <a:t>EXERCISE  3  OF  3</a:t>
            </a:r>
            <a:endParaRPr lang="en-US" sz="1000" dirty="0"/>
          </a:p>
        </p:txBody>
      </p:sp>
      <p:sp>
        <p:nvSpPr>
          <p:cNvPr id="3" name="Text 1"/>
          <p:cNvSpPr/>
          <p:nvPr/>
        </p:nvSpPr>
        <p:spPr>
          <a:xfrm>
            <a:off x="457200" y="914400"/>
            <a:ext cx="10972800" cy="777240"/>
          </a:xfrm>
          <a:prstGeom prst="rect">
            <a:avLst/>
          </a:prstGeom>
          <a:noFill/>
          <a:ln/>
        </p:spPr>
        <p:txBody>
          <a:bodyPr wrap="square" rtlCol="0" anchor="ctr"/>
          <a:lstStyle/>
          <a:p>
            <a:pPr indent="0" marL="0">
              <a:buNone/>
            </a:pPr>
            <a:r>
              <a:rPr lang="en-US" sz="3200" b="1" dirty="0">
                <a:solidFill>
                  <a:srgbClr val="FFFFFF"/>
                </a:solidFill>
                <a:latin typeface="Cambria" pitchFamily="34" charset="0"/>
                <a:ea typeface="Cambria" pitchFamily="34" charset="-122"/>
                <a:cs typeface="Cambria" pitchFamily="34" charset="-120"/>
              </a:rPr>
              <a:t>Run a Power Query Refresh</a:t>
            </a:r>
            <a:endParaRPr lang="en-US" sz="3200" dirty="0"/>
          </a:p>
        </p:txBody>
      </p:sp>
      <p:sp>
        <p:nvSpPr>
          <p:cNvPr id="4" name="Text 2"/>
          <p:cNvSpPr/>
          <p:nvPr/>
        </p:nvSpPr>
        <p:spPr>
          <a:xfrm>
            <a:off x="457200" y="1901952"/>
            <a:ext cx="1371600" cy="365760"/>
          </a:xfrm>
          <a:prstGeom prst="rect">
            <a:avLst/>
          </a:prstGeom>
          <a:noFill/>
          <a:ln/>
        </p:spPr>
        <p:txBody>
          <a:bodyPr wrap="square" rtlCol="0" anchor="ctr"/>
          <a:lstStyle/>
          <a:p>
            <a:pPr indent="0" marL="0">
              <a:buNone/>
            </a:pPr>
            <a:r>
              <a:rPr lang="en-US" sz="1100" b="1" spc="200" kern="0" dirty="0">
                <a:solidFill>
                  <a:srgbClr val="E8B84B"/>
                </a:solidFill>
                <a:latin typeface="Calibri" pitchFamily="34" charset="0"/>
                <a:ea typeface="Calibri" pitchFamily="34" charset="-122"/>
                <a:cs typeface="Calibri" pitchFamily="34" charset="-120"/>
              </a:rPr>
              <a:t>WHAT</a:t>
            </a:r>
            <a:endParaRPr lang="en-US" sz="1100" dirty="0"/>
          </a:p>
        </p:txBody>
      </p:sp>
      <p:sp>
        <p:nvSpPr>
          <p:cNvPr id="5" name="Text 3"/>
          <p:cNvSpPr/>
          <p:nvPr/>
        </p:nvSpPr>
        <p:spPr>
          <a:xfrm>
            <a:off x="2011680" y="1810512"/>
            <a:ext cx="9692640" cy="777240"/>
          </a:xfrm>
          <a:prstGeom prst="rect">
            <a:avLst/>
          </a:prstGeom>
          <a:noFill/>
          <a:ln/>
        </p:spPr>
        <p:txBody>
          <a:bodyPr wrap="square" rtlCol="0" anchor="ctr"/>
          <a:lstStyle/>
          <a:p>
            <a:pPr indent="0" marL="0">
              <a:lnSpc>
                <a:spcPct val="130000"/>
              </a:lnSpc>
              <a:buNone/>
            </a:pPr>
            <a:r>
              <a:rPr lang="en-US" sz="1300" dirty="0">
                <a:solidFill>
                  <a:srgbClr val="FFFFFF"/>
                </a:solidFill>
                <a:latin typeface="Calibri" pitchFamily="34" charset="0"/>
                <a:ea typeface="Calibri" pitchFamily="34" charset="-122"/>
                <a:cs typeface="Calibri" pitchFamily="34" charset="-120"/>
              </a:rPr>
              <a:t>Open Module_3_PowerQuery.xlsx. A query has already been set up against a CSV of raw transactions. Edit the query to remove the "Source" column, then close and load. Then drop a new CSV into the source folder and click Refresh All — watch the table update automatically.</a:t>
            </a:r>
            <a:endParaRPr lang="en-US" sz="1300" dirty="0"/>
          </a:p>
        </p:txBody>
      </p:sp>
      <p:sp>
        <p:nvSpPr>
          <p:cNvPr id="6" name="Shape 4"/>
          <p:cNvSpPr/>
          <p:nvPr/>
        </p:nvSpPr>
        <p:spPr>
          <a:xfrm>
            <a:off x="457200" y="2724912"/>
            <a:ext cx="11247120" cy="0"/>
          </a:xfrm>
          <a:prstGeom prst="line">
            <a:avLst/>
          </a:prstGeom>
          <a:noFill/>
          <a:ln w="12700">
            <a:solidFill>
              <a:srgbClr val="FFFFFF"/>
            </a:solidFill>
            <a:prstDash val="solid"/>
          </a:ln>
        </p:spPr>
      </p:sp>
      <p:sp>
        <p:nvSpPr>
          <p:cNvPr id="7" name="Text 5"/>
          <p:cNvSpPr/>
          <p:nvPr/>
        </p:nvSpPr>
        <p:spPr>
          <a:xfrm>
            <a:off x="457200" y="3291840"/>
            <a:ext cx="1371600" cy="365760"/>
          </a:xfrm>
          <a:prstGeom prst="rect">
            <a:avLst/>
          </a:prstGeom>
          <a:noFill/>
          <a:ln/>
        </p:spPr>
        <p:txBody>
          <a:bodyPr wrap="square" rtlCol="0" anchor="ctr"/>
          <a:lstStyle/>
          <a:p>
            <a:pPr indent="0" marL="0">
              <a:buNone/>
            </a:pPr>
            <a:r>
              <a:rPr lang="en-US" sz="1100" b="1" spc="200" kern="0" dirty="0">
                <a:solidFill>
                  <a:srgbClr val="E8B84B"/>
                </a:solidFill>
                <a:latin typeface="Calibri" pitchFamily="34" charset="0"/>
                <a:ea typeface="Calibri" pitchFamily="34" charset="-122"/>
                <a:cs typeface="Calibri" pitchFamily="34" charset="-120"/>
              </a:rPr>
              <a:t>HOW</a:t>
            </a:r>
            <a:endParaRPr lang="en-US" sz="1100" dirty="0"/>
          </a:p>
        </p:txBody>
      </p:sp>
      <p:sp>
        <p:nvSpPr>
          <p:cNvPr id="8" name="Text 6"/>
          <p:cNvSpPr/>
          <p:nvPr/>
        </p:nvSpPr>
        <p:spPr>
          <a:xfrm>
            <a:off x="2011680" y="3200400"/>
            <a:ext cx="9692640" cy="777240"/>
          </a:xfrm>
          <a:prstGeom prst="rect">
            <a:avLst/>
          </a:prstGeom>
          <a:noFill/>
          <a:ln/>
        </p:spPr>
        <p:txBody>
          <a:bodyPr wrap="square" rtlCol="0" anchor="ctr"/>
          <a:lstStyle/>
          <a:p>
            <a:pPr indent="0" marL="0">
              <a:lnSpc>
                <a:spcPct val="130000"/>
              </a:lnSpc>
              <a:buNone/>
            </a:pPr>
            <a:r>
              <a:rPr lang="en-US" sz="1300" dirty="0">
                <a:solidFill>
                  <a:srgbClr val="FFFFFF"/>
                </a:solidFill>
                <a:latin typeface="Calibri" pitchFamily="34" charset="0"/>
                <a:ea typeface="Calibri" pitchFamily="34" charset="-122"/>
                <a:cs typeface="Calibri" pitchFamily="34" charset="-120"/>
              </a:rPr>
              <a:t>Data tab &gt; Queries &amp; Connections &gt; right-click query &gt; Edit. Remove column in the Transform step. Close &amp; Load. Then Refresh All.</a:t>
            </a:r>
            <a:endParaRPr lang="en-US" sz="1300" dirty="0"/>
          </a:p>
        </p:txBody>
      </p:sp>
      <p:sp>
        <p:nvSpPr>
          <p:cNvPr id="9" name="Shape 7"/>
          <p:cNvSpPr/>
          <p:nvPr/>
        </p:nvSpPr>
        <p:spPr>
          <a:xfrm>
            <a:off x="457200" y="4114800"/>
            <a:ext cx="11247120" cy="0"/>
          </a:xfrm>
          <a:prstGeom prst="line">
            <a:avLst/>
          </a:prstGeom>
          <a:noFill/>
          <a:ln w="12700">
            <a:solidFill>
              <a:srgbClr val="FFFFFF"/>
            </a:solidFill>
            <a:prstDash val="solid"/>
          </a:ln>
        </p:spPr>
      </p:sp>
      <p:sp>
        <p:nvSpPr>
          <p:cNvPr id="10" name="Text 8"/>
          <p:cNvSpPr/>
          <p:nvPr/>
        </p:nvSpPr>
        <p:spPr>
          <a:xfrm>
            <a:off x="457200" y="4681728"/>
            <a:ext cx="1371600" cy="365760"/>
          </a:xfrm>
          <a:prstGeom prst="rect">
            <a:avLst/>
          </a:prstGeom>
          <a:noFill/>
          <a:ln/>
        </p:spPr>
        <p:txBody>
          <a:bodyPr wrap="square" rtlCol="0" anchor="ctr"/>
          <a:lstStyle/>
          <a:p>
            <a:pPr indent="0" marL="0">
              <a:buNone/>
            </a:pPr>
            <a:r>
              <a:rPr lang="en-US" sz="1100" b="1" spc="200" kern="0" dirty="0">
                <a:solidFill>
                  <a:srgbClr val="E8B84B"/>
                </a:solidFill>
                <a:latin typeface="Calibri" pitchFamily="34" charset="0"/>
                <a:ea typeface="Calibri" pitchFamily="34" charset="-122"/>
                <a:cs typeface="Calibri" pitchFamily="34" charset="-120"/>
              </a:rPr>
              <a:t>TIME</a:t>
            </a:r>
            <a:endParaRPr lang="en-US" sz="1100" dirty="0"/>
          </a:p>
        </p:txBody>
      </p:sp>
      <p:sp>
        <p:nvSpPr>
          <p:cNvPr id="11" name="Text 9"/>
          <p:cNvSpPr/>
          <p:nvPr/>
        </p:nvSpPr>
        <p:spPr>
          <a:xfrm>
            <a:off x="2011680" y="4590288"/>
            <a:ext cx="9692640" cy="777240"/>
          </a:xfrm>
          <a:prstGeom prst="rect">
            <a:avLst/>
          </a:prstGeom>
          <a:noFill/>
          <a:ln/>
        </p:spPr>
        <p:txBody>
          <a:bodyPr wrap="square" rtlCol="0" anchor="ctr"/>
          <a:lstStyle/>
          <a:p>
            <a:pPr indent="0" marL="0">
              <a:lnSpc>
                <a:spcPct val="130000"/>
              </a:lnSpc>
              <a:buNone/>
            </a:pPr>
            <a:r>
              <a:rPr lang="en-US" sz="1300" dirty="0">
                <a:solidFill>
                  <a:srgbClr val="FFFFFF"/>
                </a:solidFill>
                <a:latin typeface="Calibri" pitchFamily="34" charset="0"/>
                <a:ea typeface="Calibri" pitchFamily="34" charset="-122"/>
                <a:cs typeface="Calibri" pitchFamily="34" charset="-120"/>
              </a:rPr>
              <a:t>20 minutes</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342164"/>
        </a:solidFill>
      </p:bgPr>
    </p:bg>
    <p:spTree>
      <p:nvGrpSpPr>
        <p:cNvPr id="1" name=""/>
        <p:cNvGrpSpPr/>
        <p:nvPr/>
      </p:nvGrpSpPr>
      <p:grpSpPr>
        <a:xfrm>
          <a:off x="0" y="0"/>
          <a:ext cx="0" cy="0"/>
          <a:chOff x="0" y="0"/>
          <a:chExt cx="0" cy="0"/>
        </a:xfrm>
      </p:grpSpPr>
      <p:sp>
        <p:nvSpPr>
          <p:cNvPr id="2" name="Shape 0"/>
          <p:cNvSpPr/>
          <p:nvPr/>
        </p:nvSpPr>
        <p:spPr>
          <a:xfrm>
            <a:off x="0" y="0"/>
            <a:ext cx="182880" cy="6858000"/>
          </a:xfrm>
          <a:prstGeom prst="rect">
            <a:avLst/>
          </a:prstGeom>
          <a:solidFill>
            <a:srgbClr val="E8B84B"/>
          </a:solidFill>
          <a:ln w="12700">
            <a:solidFill>
              <a:srgbClr val="E8B84B"/>
            </a:solidFill>
            <a:prstDash val="solid"/>
          </a:ln>
        </p:spPr>
      </p:sp>
      <p:sp>
        <p:nvSpPr>
          <p:cNvPr id="3" name="Text 1"/>
          <p:cNvSpPr/>
          <p:nvPr/>
        </p:nvSpPr>
        <p:spPr>
          <a:xfrm>
            <a:off x="548640" y="1188720"/>
            <a:ext cx="10972800" cy="365760"/>
          </a:xfrm>
          <a:prstGeom prst="rect">
            <a:avLst/>
          </a:prstGeom>
          <a:noFill/>
          <a:ln/>
        </p:spPr>
        <p:txBody>
          <a:bodyPr wrap="square" rtlCol="0" anchor="ctr"/>
          <a:lstStyle/>
          <a:p>
            <a:pPr indent="0" marL="0">
              <a:buNone/>
            </a:pPr>
            <a:r>
              <a:rPr lang="en-US" sz="1100" b="1" spc="400" kern="0" dirty="0">
                <a:solidFill>
                  <a:srgbClr val="E8B84B"/>
                </a:solidFill>
                <a:latin typeface="Calibri" pitchFamily="34" charset="0"/>
                <a:ea typeface="Calibri" pitchFamily="34" charset="-122"/>
                <a:cs typeface="Calibri" pitchFamily="34" charset="-120"/>
              </a:rPr>
              <a:t>MODULE  4</a:t>
            </a:r>
            <a:endParaRPr lang="en-US" sz="1100" dirty="0"/>
          </a:p>
        </p:txBody>
      </p:sp>
      <p:sp>
        <p:nvSpPr>
          <p:cNvPr id="4" name="Text 2"/>
          <p:cNvSpPr/>
          <p:nvPr/>
        </p:nvSpPr>
        <p:spPr>
          <a:xfrm>
            <a:off x="548640" y="1691640"/>
            <a:ext cx="9144000" cy="914400"/>
          </a:xfrm>
          <a:prstGeom prst="rect">
            <a:avLst/>
          </a:prstGeom>
          <a:noFill/>
          <a:ln/>
        </p:spPr>
        <p:txBody>
          <a:bodyPr wrap="square" rtlCol="0" anchor="ctr"/>
          <a:lstStyle/>
          <a:p>
            <a:pPr indent="0" marL="0">
              <a:buNone/>
            </a:pPr>
            <a:r>
              <a:rPr lang="en-US" sz="4200" b="1" dirty="0">
                <a:solidFill>
                  <a:srgbClr val="FFFFFF"/>
                </a:solidFill>
                <a:latin typeface="Cambria" pitchFamily="34" charset="0"/>
                <a:ea typeface="Cambria" pitchFamily="34" charset="-122"/>
                <a:cs typeface="Cambria" pitchFamily="34" charset="-120"/>
              </a:rPr>
              <a:t>Dashboards</a:t>
            </a:r>
            <a:endParaRPr lang="en-US" sz="4200" dirty="0"/>
          </a:p>
        </p:txBody>
      </p:sp>
      <p:sp>
        <p:nvSpPr>
          <p:cNvPr id="5" name="Text 3"/>
          <p:cNvSpPr/>
          <p:nvPr/>
        </p:nvSpPr>
        <p:spPr>
          <a:xfrm>
            <a:off x="548640" y="2743200"/>
            <a:ext cx="9144000" cy="411480"/>
          </a:xfrm>
          <a:prstGeom prst="rect">
            <a:avLst/>
          </a:prstGeom>
          <a:noFill/>
          <a:ln/>
        </p:spPr>
        <p:txBody>
          <a:bodyPr wrap="square" rtlCol="0" anchor="ctr"/>
          <a:lstStyle/>
          <a:p>
            <a:pPr indent="0" marL="0">
              <a:buNone/>
            </a:pPr>
            <a:r>
              <a:rPr lang="en-US" sz="1600" dirty="0">
                <a:solidFill>
                  <a:srgbClr val="FFFFFF"/>
                </a:solidFill>
                <a:latin typeface="Calibri" pitchFamily="34" charset="0"/>
                <a:ea typeface="Calibri" pitchFamily="34" charset="-122"/>
                <a:cs typeface="Calibri" pitchFamily="34" charset="-120"/>
              </a:rPr>
              <a:t>Design Principles  ·  Chart Selection  ·  Dynamic Titles  ·  One-Click Reports</a:t>
            </a:r>
            <a:endParaRPr lang="en-US" sz="1600" dirty="0"/>
          </a:p>
        </p:txBody>
      </p:sp>
      <p:sp>
        <p:nvSpPr>
          <p:cNvPr id="6" name="Text 4"/>
          <p:cNvSpPr/>
          <p:nvPr/>
        </p:nvSpPr>
        <p:spPr>
          <a:xfrm>
            <a:off x="548640" y="3291840"/>
            <a:ext cx="3657600" cy="320040"/>
          </a:xfrm>
          <a:prstGeom prst="rect">
            <a:avLst/>
          </a:prstGeom>
          <a:noFill/>
          <a:ln/>
        </p:spPr>
        <p:txBody>
          <a:bodyPr wrap="square" rtlCol="0" anchor="ctr"/>
          <a:lstStyle/>
          <a:p>
            <a:pPr indent="0" marL="0">
              <a:buNone/>
            </a:pPr>
            <a:r>
              <a:rPr lang="en-US" sz="1300" i="1" dirty="0">
                <a:solidFill>
                  <a:srgbClr val="E8B84B"/>
                </a:solidFill>
                <a:latin typeface="Calibri" pitchFamily="34" charset="0"/>
                <a:ea typeface="Calibri" pitchFamily="34" charset="-122"/>
                <a:cs typeface="Calibri" pitchFamily="34" charset="-120"/>
              </a:rPr>
              <a:t>60 minutes</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Shape 0"/>
          <p:cNvSpPr/>
          <p:nvPr/>
        </p:nvSpPr>
        <p:spPr>
          <a:xfrm>
            <a:off x="0" y="0"/>
            <a:ext cx="12188952" cy="64008"/>
          </a:xfrm>
          <a:prstGeom prst="rect">
            <a:avLst/>
          </a:prstGeom>
          <a:solidFill>
            <a:srgbClr val="0B5394"/>
          </a:solidFill>
          <a:ln/>
        </p:spPr>
      </p:sp>
      <p:sp>
        <p:nvSpPr>
          <p:cNvPr id="3" name="Text 1"/>
          <p:cNvSpPr/>
          <p:nvPr/>
        </p:nvSpPr>
        <p:spPr>
          <a:xfrm>
            <a:off x="457200" y="137160"/>
            <a:ext cx="11247120" cy="594360"/>
          </a:xfrm>
          <a:prstGeom prst="rect">
            <a:avLst/>
          </a:prstGeom>
          <a:noFill/>
          <a:ln/>
        </p:spPr>
        <p:txBody>
          <a:bodyPr wrap="square" rtlCol="0" anchor="ctr"/>
          <a:lstStyle/>
          <a:p>
            <a:pPr indent="0" marL="0">
              <a:buNone/>
            </a:pPr>
            <a:r>
              <a:rPr lang="en-US" sz="2600" b="1" dirty="0">
                <a:solidFill>
                  <a:srgbClr val="0B5394"/>
                </a:solidFill>
                <a:latin typeface="Cambria" pitchFamily="34" charset="0"/>
                <a:ea typeface="Cambria" pitchFamily="34" charset="-122"/>
                <a:cs typeface="Cambria" pitchFamily="34" charset="-120"/>
              </a:rPr>
              <a:t>Three Principles Behind Every Effective Dashboard</a:t>
            </a:r>
            <a:endParaRPr lang="en-US" sz="2600" dirty="0"/>
          </a:p>
        </p:txBody>
      </p:sp>
      <p:sp>
        <p:nvSpPr>
          <p:cNvPr id="4" name="Shape 2"/>
          <p:cNvSpPr/>
          <p:nvPr/>
        </p:nvSpPr>
        <p:spPr>
          <a:xfrm>
            <a:off x="365760" y="896112"/>
            <a:ext cx="11457432" cy="1783080"/>
          </a:xfrm>
          <a:prstGeom prst="rect">
            <a:avLst/>
          </a:prstGeom>
          <a:solidFill>
            <a:srgbClr val="E7EEF4"/>
          </a:solidFill>
          <a:ln w="12700">
            <a:solidFill>
              <a:srgbClr val="CEDDEA"/>
            </a:solidFill>
            <a:prstDash val="solid"/>
          </a:ln>
        </p:spPr>
      </p:sp>
      <p:sp>
        <p:nvSpPr>
          <p:cNvPr id="5" name="Text 3"/>
          <p:cNvSpPr/>
          <p:nvPr/>
        </p:nvSpPr>
        <p:spPr>
          <a:xfrm>
            <a:off x="548640" y="1005840"/>
            <a:ext cx="822960" cy="640080"/>
          </a:xfrm>
          <a:prstGeom prst="rect">
            <a:avLst/>
          </a:prstGeom>
          <a:noFill/>
          <a:ln/>
        </p:spPr>
        <p:txBody>
          <a:bodyPr wrap="square" rtlCol="0" anchor="ctr"/>
          <a:lstStyle/>
          <a:p>
            <a:pPr indent="0" marL="0">
              <a:buNone/>
            </a:pPr>
            <a:r>
              <a:rPr lang="en-US" sz="2400" b="1" dirty="0">
                <a:solidFill>
                  <a:srgbClr val="9DBAD4"/>
                </a:solidFill>
                <a:latin typeface="Cambria" pitchFamily="34" charset="0"/>
                <a:ea typeface="Cambria" pitchFamily="34" charset="-122"/>
                <a:cs typeface="Cambria" pitchFamily="34" charset="-120"/>
              </a:rPr>
              <a:t>01</a:t>
            </a:r>
            <a:endParaRPr lang="en-US" sz="2400" dirty="0"/>
          </a:p>
        </p:txBody>
      </p:sp>
      <p:sp>
        <p:nvSpPr>
          <p:cNvPr id="6" name="Text 4"/>
          <p:cNvSpPr/>
          <p:nvPr/>
        </p:nvSpPr>
        <p:spPr>
          <a:xfrm>
            <a:off x="1417320" y="987552"/>
            <a:ext cx="4114800" cy="411480"/>
          </a:xfrm>
          <a:prstGeom prst="rect">
            <a:avLst/>
          </a:prstGeom>
          <a:noFill/>
          <a:ln/>
        </p:spPr>
        <p:txBody>
          <a:bodyPr wrap="square" rtlCol="0" anchor="ctr"/>
          <a:lstStyle/>
          <a:p>
            <a:pPr indent="0" marL="0">
              <a:buNone/>
            </a:pPr>
            <a:r>
              <a:rPr lang="en-US" sz="1400" b="1" dirty="0">
                <a:solidFill>
                  <a:srgbClr val="0B5394"/>
                </a:solidFill>
                <a:latin typeface="Cambria" pitchFamily="34" charset="0"/>
                <a:ea typeface="Cambria" pitchFamily="34" charset="-122"/>
                <a:cs typeface="Cambria" pitchFamily="34" charset="-120"/>
              </a:rPr>
              <a:t>One decision per dashboard</a:t>
            </a:r>
            <a:endParaRPr lang="en-US" sz="1400" dirty="0"/>
          </a:p>
        </p:txBody>
      </p:sp>
      <p:sp>
        <p:nvSpPr>
          <p:cNvPr id="7" name="Text 5"/>
          <p:cNvSpPr/>
          <p:nvPr/>
        </p:nvSpPr>
        <p:spPr>
          <a:xfrm>
            <a:off x="1417320" y="1426464"/>
            <a:ext cx="4114800" cy="1115568"/>
          </a:xfrm>
          <a:prstGeom prst="rect">
            <a:avLst/>
          </a:prstGeom>
          <a:noFill/>
          <a:ln/>
        </p:spPr>
        <p:txBody>
          <a:bodyPr wrap="square" rtlCol="0" anchor="ctr"/>
          <a:lstStyle/>
          <a:p>
            <a:pPr indent="0" marL="0">
              <a:lnSpc>
                <a:spcPct val="120000"/>
              </a:lnSpc>
              <a:buNone/>
            </a:pPr>
            <a:r>
              <a:rPr lang="en-US" sz="1200" dirty="0">
                <a:solidFill>
                  <a:srgbClr val="1A1A1A"/>
                </a:solidFill>
                <a:latin typeface="Calibri" pitchFamily="34" charset="0"/>
                <a:ea typeface="Calibri" pitchFamily="34" charset="-122"/>
                <a:cs typeface="Calibri" pitchFamily="34" charset="-120"/>
              </a:rPr>
              <a:t>Every element should support one specific question. "What is our cost performance against budget this month?" If a chart doesn't answer that question, remove it.</a:t>
            </a:r>
            <a:endParaRPr lang="en-US" sz="1200" dirty="0"/>
          </a:p>
        </p:txBody>
      </p:sp>
      <p:sp>
        <p:nvSpPr>
          <p:cNvPr id="8" name="Shape 6"/>
          <p:cNvSpPr/>
          <p:nvPr/>
        </p:nvSpPr>
        <p:spPr>
          <a:xfrm>
            <a:off x="5760720" y="1005840"/>
            <a:ext cx="5760720" cy="658368"/>
          </a:xfrm>
          <a:prstGeom prst="rect">
            <a:avLst/>
          </a:prstGeom>
          <a:solidFill>
            <a:srgbClr val="FADBD8"/>
          </a:solidFill>
          <a:ln w="12700">
            <a:solidFill>
              <a:srgbClr val="C0392B"/>
            </a:solidFill>
            <a:prstDash val="solid"/>
          </a:ln>
        </p:spPr>
      </p:sp>
      <p:sp>
        <p:nvSpPr>
          <p:cNvPr id="9" name="Text 7"/>
          <p:cNvSpPr/>
          <p:nvPr/>
        </p:nvSpPr>
        <p:spPr>
          <a:xfrm>
            <a:off x="5897880" y="1042416"/>
            <a:ext cx="5486400" cy="585216"/>
          </a:xfrm>
          <a:prstGeom prst="rect">
            <a:avLst/>
          </a:prstGeom>
          <a:noFill/>
          <a:ln/>
        </p:spPr>
        <p:txBody>
          <a:bodyPr wrap="square" rtlCol="0" anchor="ctr"/>
          <a:lstStyle/>
          <a:p>
            <a:pPr indent="0" marL="0">
              <a:buNone/>
            </a:pPr>
            <a:r>
              <a:rPr lang="en-US" sz="1100" dirty="0">
                <a:solidFill>
                  <a:srgbClr val="C0392B"/>
                </a:solidFill>
                <a:latin typeface="Calibri" pitchFamily="34" charset="0"/>
                <a:ea typeface="Calibri" pitchFamily="34" charset="-122"/>
                <a:cs typeface="Calibri" pitchFamily="34" charset="-120"/>
              </a:rPr>
              <a:t>✗  Too many KPIs, mixed time periods, unrelated metrics</a:t>
            </a:r>
            <a:endParaRPr lang="en-US" sz="1100" dirty="0"/>
          </a:p>
        </p:txBody>
      </p:sp>
      <p:sp>
        <p:nvSpPr>
          <p:cNvPr id="10" name="Shape 8"/>
          <p:cNvSpPr/>
          <p:nvPr/>
        </p:nvSpPr>
        <p:spPr>
          <a:xfrm>
            <a:off x="5760720" y="1764792"/>
            <a:ext cx="5760720" cy="658368"/>
          </a:xfrm>
          <a:prstGeom prst="rect">
            <a:avLst/>
          </a:prstGeom>
          <a:solidFill>
            <a:srgbClr val="E2EAF2"/>
          </a:solidFill>
          <a:ln w="12700">
            <a:solidFill>
              <a:srgbClr val="0B5394"/>
            </a:solidFill>
            <a:prstDash val="solid"/>
          </a:ln>
        </p:spPr>
      </p:sp>
      <p:sp>
        <p:nvSpPr>
          <p:cNvPr id="11" name="Text 9"/>
          <p:cNvSpPr/>
          <p:nvPr/>
        </p:nvSpPr>
        <p:spPr>
          <a:xfrm>
            <a:off x="5897880" y="1801368"/>
            <a:ext cx="5486400" cy="585216"/>
          </a:xfrm>
          <a:prstGeom prst="rect">
            <a:avLst/>
          </a:prstGeom>
          <a:noFill/>
          <a:ln/>
        </p:spPr>
        <p:txBody>
          <a:bodyPr wrap="square" rtlCol="0" anchor="ctr"/>
          <a:lstStyle/>
          <a:p>
            <a:pPr indent="0" marL="0">
              <a:buNone/>
            </a:pPr>
            <a:r>
              <a:rPr lang="en-US" sz="1100" dirty="0">
                <a:solidFill>
                  <a:srgbClr val="0B5394"/>
                </a:solidFill>
                <a:latin typeface="Calibri" pitchFamily="34" charset="0"/>
                <a:ea typeface="Calibri" pitchFamily="34" charset="-122"/>
                <a:cs typeface="Calibri" pitchFamily="34" charset="-120"/>
              </a:rPr>
              <a:t>✓  Clear question → clear answer, immediately visible</a:t>
            </a:r>
            <a:endParaRPr lang="en-US" sz="1100" dirty="0"/>
          </a:p>
        </p:txBody>
      </p:sp>
      <p:sp>
        <p:nvSpPr>
          <p:cNvPr id="12" name="Shape 10"/>
          <p:cNvSpPr/>
          <p:nvPr/>
        </p:nvSpPr>
        <p:spPr>
          <a:xfrm>
            <a:off x="365760" y="2816352"/>
            <a:ext cx="11457432" cy="1783080"/>
          </a:xfrm>
          <a:prstGeom prst="rect">
            <a:avLst/>
          </a:prstGeom>
          <a:solidFill>
            <a:srgbClr val="FFFFFF"/>
          </a:solidFill>
          <a:ln w="12700">
            <a:solidFill>
              <a:srgbClr val="CEDDEA"/>
            </a:solidFill>
            <a:prstDash val="solid"/>
          </a:ln>
        </p:spPr>
      </p:sp>
      <p:sp>
        <p:nvSpPr>
          <p:cNvPr id="13" name="Text 11"/>
          <p:cNvSpPr/>
          <p:nvPr/>
        </p:nvSpPr>
        <p:spPr>
          <a:xfrm>
            <a:off x="548640" y="2926080"/>
            <a:ext cx="822960" cy="640080"/>
          </a:xfrm>
          <a:prstGeom prst="rect">
            <a:avLst/>
          </a:prstGeom>
          <a:noFill/>
          <a:ln/>
        </p:spPr>
        <p:txBody>
          <a:bodyPr wrap="square" rtlCol="0" anchor="ctr"/>
          <a:lstStyle/>
          <a:p>
            <a:pPr indent="0" marL="0">
              <a:buNone/>
            </a:pPr>
            <a:r>
              <a:rPr lang="en-US" sz="2400" b="1" dirty="0">
                <a:solidFill>
                  <a:srgbClr val="9DBAD4"/>
                </a:solidFill>
                <a:latin typeface="Cambria" pitchFamily="34" charset="0"/>
                <a:ea typeface="Cambria" pitchFamily="34" charset="-122"/>
                <a:cs typeface="Cambria" pitchFamily="34" charset="-120"/>
              </a:rPr>
              <a:t>02</a:t>
            </a:r>
            <a:endParaRPr lang="en-US" sz="2400" dirty="0"/>
          </a:p>
        </p:txBody>
      </p:sp>
      <p:sp>
        <p:nvSpPr>
          <p:cNvPr id="14" name="Text 12"/>
          <p:cNvSpPr/>
          <p:nvPr/>
        </p:nvSpPr>
        <p:spPr>
          <a:xfrm>
            <a:off x="1417320" y="2907792"/>
            <a:ext cx="4114800" cy="411480"/>
          </a:xfrm>
          <a:prstGeom prst="rect">
            <a:avLst/>
          </a:prstGeom>
          <a:noFill/>
          <a:ln/>
        </p:spPr>
        <p:txBody>
          <a:bodyPr wrap="square" rtlCol="0" anchor="ctr"/>
          <a:lstStyle/>
          <a:p>
            <a:pPr indent="0" marL="0">
              <a:buNone/>
            </a:pPr>
            <a:r>
              <a:rPr lang="en-US" sz="1400" b="1" dirty="0">
                <a:solidFill>
                  <a:srgbClr val="0B5394"/>
                </a:solidFill>
                <a:latin typeface="Cambria" pitchFamily="34" charset="0"/>
                <a:ea typeface="Cambria" pitchFamily="34" charset="-122"/>
                <a:cs typeface="Cambria" pitchFamily="34" charset="-120"/>
              </a:rPr>
              <a:t>Data-ink ratio: remove the noise</a:t>
            </a:r>
            <a:endParaRPr lang="en-US" sz="1400" dirty="0"/>
          </a:p>
        </p:txBody>
      </p:sp>
      <p:sp>
        <p:nvSpPr>
          <p:cNvPr id="15" name="Text 13"/>
          <p:cNvSpPr/>
          <p:nvPr/>
        </p:nvSpPr>
        <p:spPr>
          <a:xfrm>
            <a:off x="1417320" y="3346704"/>
            <a:ext cx="4114800" cy="1115568"/>
          </a:xfrm>
          <a:prstGeom prst="rect">
            <a:avLst/>
          </a:prstGeom>
          <a:noFill/>
          <a:ln/>
        </p:spPr>
        <p:txBody>
          <a:bodyPr wrap="square" rtlCol="0" anchor="ctr"/>
          <a:lstStyle/>
          <a:p>
            <a:pPr indent="0" marL="0">
              <a:lnSpc>
                <a:spcPct val="120000"/>
              </a:lnSpc>
              <a:buNone/>
            </a:pPr>
            <a:r>
              <a:rPr lang="en-US" sz="1200" dirty="0">
                <a:solidFill>
                  <a:srgbClr val="1A1A1A"/>
                </a:solidFill>
                <a:latin typeface="Calibri" pitchFamily="34" charset="0"/>
                <a:ea typeface="Calibri" pitchFamily="34" charset="-122"/>
                <a:cs typeface="Calibri" pitchFamily="34" charset="-120"/>
              </a:rPr>
              <a:t>Every pixel that isn't data is friction. Remove gridlines, 3D effects, legends when labels serve better, background fills, and decorative borders.</a:t>
            </a:r>
            <a:endParaRPr lang="en-US" sz="1200" dirty="0"/>
          </a:p>
        </p:txBody>
      </p:sp>
      <p:sp>
        <p:nvSpPr>
          <p:cNvPr id="16" name="Shape 14"/>
          <p:cNvSpPr/>
          <p:nvPr/>
        </p:nvSpPr>
        <p:spPr>
          <a:xfrm>
            <a:off x="5760720" y="2926080"/>
            <a:ext cx="5760720" cy="658368"/>
          </a:xfrm>
          <a:prstGeom prst="rect">
            <a:avLst/>
          </a:prstGeom>
          <a:solidFill>
            <a:srgbClr val="FADBD8"/>
          </a:solidFill>
          <a:ln w="12700">
            <a:solidFill>
              <a:srgbClr val="C0392B"/>
            </a:solidFill>
            <a:prstDash val="solid"/>
          </a:ln>
        </p:spPr>
      </p:sp>
      <p:sp>
        <p:nvSpPr>
          <p:cNvPr id="17" name="Text 15"/>
          <p:cNvSpPr/>
          <p:nvPr/>
        </p:nvSpPr>
        <p:spPr>
          <a:xfrm>
            <a:off x="5897880" y="2962656"/>
            <a:ext cx="5486400" cy="585216"/>
          </a:xfrm>
          <a:prstGeom prst="rect">
            <a:avLst/>
          </a:prstGeom>
          <a:noFill/>
          <a:ln/>
        </p:spPr>
        <p:txBody>
          <a:bodyPr wrap="square" rtlCol="0" anchor="ctr"/>
          <a:lstStyle/>
          <a:p>
            <a:pPr indent="0" marL="0">
              <a:buNone/>
            </a:pPr>
            <a:r>
              <a:rPr lang="en-US" sz="1100" dirty="0">
                <a:solidFill>
                  <a:srgbClr val="C0392B"/>
                </a:solidFill>
                <a:latin typeface="Calibri" pitchFamily="34" charset="0"/>
                <a:ea typeface="Calibri" pitchFamily="34" charset="-122"/>
                <a:cs typeface="Calibri" pitchFamily="34" charset="-120"/>
              </a:rPr>
              <a:t>✗  3D charts, gridlines, colourful backgrounds, drop shadows</a:t>
            </a:r>
            <a:endParaRPr lang="en-US" sz="1100" dirty="0"/>
          </a:p>
        </p:txBody>
      </p:sp>
      <p:sp>
        <p:nvSpPr>
          <p:cNvPr id="18" name="Shape 16"/>
          <p:cNvSpPr/>
          <p:nvPr/>
        </p:nvSpPr>
        <p:spPr>
          <a:xfrm>
            <a:off x="5760720" y="3685032"/>
            <a:ext cx="5760720" cy="658368"/>
          </a:xfrm>
          <a:prstGeom prst="rect">
            <a:avLst/>
          </a:prstGeom>
          <a:solidFill>
            <a:srgbClr val="E2EAF2"/>
          </a:solidFill>
          <a:ln w="12700">
            <a:solidFill>
              <a:srgbClr val="0B5394"/>
            </a:solidFill>
            <a:prstDash val="solid"/>
          </a:ln>
        </p:spPr>
      </p:sp>
      <p:sp>
        <p:nvSpPr>
          <p:cNvPr id="19" name="Text 17"/>
          <p:cNvSpPr/>
          <p:nvPr/>
        </p:nvSpPr>
        <p:spPr>
          <a:xfrm>
            <a:off x="5897880" y="3721608"/>
            <a:ext cx="5486400" cy="585216"/>
          </a:xfrm>
          <a:prstGeom prst="rect">
            <a:avLst/>
          </a:prstGeom>
          <a:noFill/>
          <a:ln/>
        </p:spPr>
        <p:txBody>
          <a:bodyPr wrap="square" rtlCol="0" anchor="ctr"/>
          <a:lstStyle/>
          <a:p>
            <a:pPr indent="0" marL="0">
              <a:buNone/>
            </a:pPr>
            <a:r>
              <a:rPr lang="en-US" sz="1100" dirty="0">
                <a:solidFill>
                  <a:srgbClr val="0B5394"/>
                </a:solidFill>
                <a:latin typeface="Calibri" pitchFamily="34" charset="0"/>
                <a:ea typeface="Calibri" pitchFamily="34" charset="-122"/>
                <a:cs typeface="Calibri" pitchFamily="34" charset="-120"/>
              </a:rPr>
              <a:t>✓  Clean axes, direct labels, white background, strong contrast</a:t>
            </a:r>
            <a:endParaRPr lang="en-US" sz="1100" dirty="0"/>
          </a:p>
        </p:txBody>
      </p:sp>
      <p:sp>
        <p:nvSpPr>
          <p:cNvPr id="20" name="Shape 18"/>
          <p:cNvSpPr/>
          <p:nvPr/>
        </p:nvSpPr>
        <p:spPr>
          <a:xfrm>
            <a:off x="365760" y="4736592"/>
            <a:ext cx="11457432" cy="1783080"/>
          </a:xfrm>
          <a:prstGeom prst="rect">
            <a:avLst/>
          </a:prstGeom>
          <a:solidFill>
            <a:srgbClr val="E7EEF4"/>
          </a:solidFill>
          <a:ln w="12700">
            <a:solidFill>
              <a:srgbClr val="CEDDEA"/>
            </a:solidFill>
            <a:prstDash val="solid"/>
          </a:ln>
        </p:spPr>
      </p:sp>
      <p:sp>
        <p:nvSpPr>
          <p:cNvPr id="21" name="Text 19"/>
          <p:cNvSpPr/>
          <p:nvPr/>
        </p:nvSpPr>
        <p:spPr>
          <a:xfrm>
            <a:off x="548640" y="4846320"/>
            <a:ext cx="822960" cy="640080"/>
          </a:xfrm>
          <a:prstGeom prst="rect">
            <a:avLst/>
          </a:prstGeom>
          <a:noFill/>
          <a:ln/>
        </p:spPr>
        <p:txBody>
          <a:bodyPr wrap="square" rtlCol="0" anchor="ctr"/>
          <a:lstStyle/>
          <a:p>
            <a:pPr indent="0" marL="0">
              <a:buNone/>
            </a:pPr>
            <a:r>
              <a:rPr lang="en-US" sz="2400" b="1" dirty="0">
                <a:solidFill>
                  <a:srgbClr val="9DBAD4"/>
                </a:solidFill>
                <a:latin typeface="Cambria" pitchFamily="34" charset="0"/>
                <a:ea typeface="Cambria" pitchFamily="34" charset="-122"/>
                <a:cs typeface="Cambria" pitchFamily="34" charset="-120"/>
              </a:rPr>
              <a:t>03</a:t>
            </a:r>
            <a:endParaRPr lang="en-US" sz="2400" dirty="0"/>
          </a:p>
        </p:txBody>
      </p:sp>
      <p:sp>
        <p:nvSpPr>
          <p:cNvPr id="22" name="Text 20"/>
          <p:cNvSpPr/>
          <p:nvPr/>
        </p:nvSpPr>
        <p:spPr>
          <a:xfrm>
            <a:off x="1417320" y="4828032"/>
            <a:ext cx="4114800" cy="411480"/>
          </a:xfrm>
          <a:prstGeom prst="rect">
            <a:avLst/>
          </a:prstGeom>
          <a:noFill/>
          <a:ln/>
        </p:spPr>
        <p:txBody>
          <a:bodyPr wrap="square" rtlCol="0" anchor="ctr"/>
          <a:lstStyle/>
          <a:p>
            <a:pPr indent="0" marL="0">
              <a:buNone/>
            </a:pPr>
            <a:r>
              <a:rPr lang="en-US" sz="1400" b="1" dirty="0">
                <a:solidFill>
                  <a:srgbClr val="0B5394"/>
                </a:solidFill>
                <a:latin typeface="Cambria" pitchFamily="34" charset="0"/>
                <a:ea typeface="Cambria" pitchFamily="34" charset="-122"/>
                <a:cs typeface="Cambria" pitchFamily="34" charset="-120"/>
              </a:rPr>
              <a:t>Lead with the exception</a:t>
            </a:r>
            <a:endParaRPr lang="en-US" sz="1400" dirty="0"/>
          </a:p>
        </p:txBody>
      </p:sp>
      <p:sp>
        <p:nvSpPr>
          <p:cNvPr id="23" name="Text 21"/>
          <p:cNvSpPr/>
          <p:nvPr/>
        </p:nvSpPr>
        <p:spPr>
          <a:xfrm>
            <a:off x="1417320" y="5266944"/>
            <a:ext cx="4114800" cy="1115568"/>
          </a:xfrm>
          <a:prstGeom prst="rect">
            <a:avLst/>
          </a:prstGeom>
          <a:noFill/>
          <a:ln/>
        </p:spPr>
        <p:txBody>
          <a:bodyPr wrap="square" rtlCol="0" anchor="ctr"/>
          <a:lstStyle/>
          <a:p>
            <a:pPr indent="0" marL="0">
              <a:lnSpc>
                <a:spcPct val="120000"/>
              </a:lnSpc>
              <a:buNone/>
            </a:pPr>
            <a:r>
              <a:rPr lang="en-US" sz="1200" dirty="0">
                <a:solidFill>
                  <a:srgbClr val="1A1A1A"/>
                </a:solidFill>
                <a:latin typeface="Calibri" pitchFamily="34" charset="0"/>
                <a:ea typeface="Calibri" pitchFamily="34" charset="-122"/>
                <a:cs typeface="Calibri" pitchFamily="34" charset="-120"/>
              </a:rPr>
              <a:t>The human eye is drawn to outliers. Design so the month that's off-budget, the region that's outperforming, or the trend that's reversing is immediately obvious without reading the data.</a:t>
            </a:r>
            <a:endParaRPr lang="en-US" sz="1200" dirty="0"/>
          </a:p>
        </p:txBody>
      </p:sp>
      <p:sp>
        <p:nvSpPr>
          <p:cNvPr id="24" name="Shape 22"/>
          <p:cNvSpPr/>
          <p:nvPr/>
        </p:nvSpPr>
        <p:spPr>
          <a:xfrm>
            <a:off x="5760720" y="4846320"/>
            <a:ext cx="5760720" cy="658368"/>
          </a:xfrm>
          <a:prstGeom prst="rect">
            <a:avLst/>
          </a:prstGeom>
          <a:solidFill>
            <a:srgbClr val="FADBD8"/>
          </a:solidFill>
          <a:ln w="12700">
            <a:solidFill>
              <a:srgbClr val="C0392B"/>
            </a:solidFill>
            <a:prstDash val="solid"/>
          </a:ln>
        </p:spPr>
      </p:sp>
      <p:sp>
        <p:nvSpPr>
          <p:cNvPr id="25" name="Text 23"/>
          <p:cNvSpPr/>
          <p:nvPr/>
        </p:nvSpPr>
        <p:spPr>
          <a:xfrm>
            <a:off x="5897880" y="4882896"/>
            <a:ext cx="5486400" cy="585216"/>
          </a:xfrm>
          <a:prstGeom prst="rect">
            <a:avLst/>
          </a:prstGeom>
          <a:noFill/>
          <a:ln/>
        </p:spPr>
        <p:txBody>
          <a:bodyPr wrap="square" rtlCol="0" anchor="ctr"/>
          <a:lstStyle/>
          <a:p>
            <a:pPr indent="0" marL="0">
              <a:buNone/>
            </a:pPr>
            <a:r>
              <a:rPr lang="en-US" sz="1100" dirty="0">
                <a:solidFill>
                  <a:srgbClr val="C0392B"/>
                </a:solidFill>
                <a:latin typeface="Calibri" pitchFamily="34" charset="0"/>
                <a:ea typeface="Calibri" pitchFamily="34" charset="-122"/>
                <a:cs typeface="Calibri" pitchFamily="34" charset="-120"/>
              </a:rPr>
              <a:t>✗  All bars the same colour, reader must scan to find the issue</a:t>
            </a:r>
            <a:endParaRPr lang="en-US" sz="1100" dirty="0"/>
          </a:p>
        </p:txBody>
      </p:sp>
      <p:sp>
        <p:nvSpPr>
          <p:cNvPr id="26" name="Shape 24"/>
          <p:cNvSpPr/>
          <p:nvPr/>
        </p:nvSpPr>
        <p:spPr>
          <a:xfrm>
            <a:off x="5760720" y="5605272"/>
            <a:ext cx="5760720" cy="658368"/>
          </a:xfrm>
          <a:prstGeom prst="rect">
            <a:avLst/>
          </a:prstGeom>
          <a:solidFill>
            <a:srgbClr val="E2EAF2"/>
          </a:solidFill>
          <a:ln w="12700">
            <a:solidFill>
              <a:srgbClr val="0B5394"/>
            </a:solidFill>
            <a:prstDash val="solid"/>
          </a:ln>
        </p:spPr>
      </p:sp>
      <p:sp>
        <p:nvSpPr>
          <p:cNvPr id="27" name="Text 25"/>
          <p:cNvSpPr/>
          <p:nvPr/>
        </p:nvSpPr>
        <p:spPr>
          <a:xfrm>
            <a:off x="5897880" y="5641848"/>
            <a:ext cx="5486400" cy="585216"/>
          </a:xfrm>
          <a:prstGeom prst="rect">
            <a:avLst/>
          </a:prstGeom>
          <a:noFill/>
          <a:ln/>
        </p:spPr>
        <p:txBody>
          <a:bodyPr wrap="square" rtlCol="0" anchor="ctr"/>
          <a:lstStyle/>
          <a:p>
            <a:pPr indent="0" marL="0">
              <a:buNone/>
            </a:pPr>
            <a:r>
              <a:rPr lang="en-US" sz="1100" dirty="0">
                <a:solidFill>
                  <a:srgbClr val="0B5394"/>
                </a:solidFill>
                <a:latin typeface="Calibri" pitchFamily="34" charset="0"/>
                <a:ea typeface="Calibri" pitchFamily="34" charset="-122"/>
                <a:cs typeface="Calibri" pitchFamily="34" charset="-120"/>
              </a:rPr>
              <a:t>✓  Conditional colour: one bar red when below budget, grey otherwise</a:t>
            </a:r>
            <a:endParaRPr lang="en-US" sz="1100" dirty="0"/>
          </a:p>
        </p:txBody>
      </p:sp>
      <p:sp>
        <p:nvSpPr>
          <p:cNvPr id="28" name="Text 26"/>
          <p:cNvSpPr/>
          <p:nvPr/>
        </p:nvSpPr>
        <p:spPr>
          <a:xfrm>
            <a:off x="274320" y="6583680"/>
            <a:ext cx="4572000" cy="201168"/>
          </a:xfrm>
          <a:prstGeom prst="rect">
            <a:avLst/>
          </a:prstGeom>
          <a:noFill/>
          <a:ln/>
        </p:spPr>
        <p:txBody>
          <a:bodyPr wrap="square" rtlCol="0" anchor="ctr"/>
          <a:lstStyle/>
          <a:p>
            <a:pPr indent="0" marL="0">
              <a:buNone/>
            </a:pPr>
            <a:r>
              <a:rPr lang="en-US" sz="800" dirty="0">
                <a:solidFill>
                  <a:srgbClr val="888888"/>
                </a:solidFill>
                <a:latin typeface="Calibri" pitchFamily="34" charset="0"/>
                <a:ea typeface="Calibri" pitchFamily="34" charset="-122"/>
                <a:cs typeface="Calibri" pitchFamily="34" charset="-120"/>
              </a:rPr>
              <a:t>Meridian Training Co.</a:t>
            </a:r>
            <a:endParaRPr lang="en-US" sz="800" dirty="0"/>
          </a:p>
        </p:txBody>
      </p:sp>
      <p:sp>
        <p:nvSpPr>
          <p:cNvPr id="29" name="Text 27"/>
          <p:cNvSpPr/>
          <p:nvPr/>
        </p:nvSpPr>
        <p:spPr>
          <a:xfrm>
            <a:off x="7315200" y="6583680"/>
            <a:ext cx="4572000" cy="201168"/>
          </a:xfrm>
          <a:prstGeom prst="rect">
            <a:avLst/>
          </a:prstGeom>
          <a:noFill/>
          <a:ln/>
        </p:spPr>
        <p:txBody>
          <a:bodyPr wrap="square" rtlCol="0" anchor="ctr"/>
          <a:lstStyle/>
          <a:p>
            <a:pPr algn="r" indent="0" marL="0">
              <a:buNone/>
            </a:pPr>
            <a:r>
              <a:rPr lang="en-US" sz="800" dirty="0">
                <a:solidFill>
                  <a:srgbClr val="888888"/>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Shape 0"/>
          <p:cNvSpPr/>
          <p:nvPr/>
        </p:nvSpPr>
        <p:spPr>
          <a:xfrm>
            <a:off x="0" y="0"/>
            <a:ext cx="12188952" cy="64008"/>
          </a:xfrm>
          <a:prstGeom prst="rect">
            <a:avLst/>
          </a:prstGeom>
          <a:solidFill>
            <a:srgbClr val="0B5394"/>
          </a:solidFill>
          <a:ln/>
        </p:spPr>
      </p:sp>
      <p:sp>
        <p:nvSpPr>
          <p:cNvPr id="3" name="Text 1"/>
          <p:cNvSpPr/>
          <p:nvPr/>
        </p:nvSpPr>
        <p:spPr>
          <a:xfrm>
            <a:off x="457200" y="137160"/>
            <a:ext cx="11247120" cy="594360"/>
          </a:xfrm>
          <a:prstGeom prst="rect">
            <a:avLst/>
          </a:prstGeom>
          <a:noFill/>
          <a:ln/>
        </p:spPr>
        <p:txBody>
          <a:bodyPr wrap="square" rtlCol="0" anchor="ctr"/>
          <a:lstStyle/>
          <a:p>
            <a:pPr indent="0" marL="0">
              <a:buNone/>
            </a:pPr>
            <a:r>
              <a:rPr lang="en-US" sz="2600" b="1" dirty="0">
                <a:solidFill>
                  <a:srgbClr val="0B5394"/>
                </a:solidFill>
                <a:latin typeface="Cambria" pitchFamily="34" charset="0"/>
                <a:ea typeface="Cambria" pitchFamily="34" charset="-122"/>
                <a:cs typeface="Cambria" pitchFamily="34" charset="-120"/>
              </a:rPr>
              <a:t>Six Mistakes That Undermine Finance Models</a:t>
            </a:r>
            <a:endParaRPr lang="en-US" sz="2600" dirty="0"/>
          </a:p>
        </p:txBody>
      </p:sp>
      <p:sp>
        <p:nvSpPr>
          <p:cNvPr id="4" name="Shape 2"/>
          <p:cNvSpPr/>
          <p:nvPr/>
        </p:nvSpPr>
        <p:spPr>
          <a:xfrm>
            <a:off x="365760" y="896112"/>
            <a:ext cx="5623560" cy="1691640"/>
          </a:xfrm>
          <a:prstGeom prst="rect">
            <a:avLst/>
          </a:prstGeom>
          <a:solidFill>
            <a:srgbClr val="FCF4E4"/>
          </a:solidFill>
          <a:ln w="12700">
            <a:solidFill>
              <a:srgbClr val="E8B84B"/>
            </a:solidFill>
            <a:prstDash val="solid"/>
          </a:ln>
        </p:spPr>
      </p:sp>
      <p:sp>
        <p:nvSpPr>
          <p:cNvPr id="5" name="Shape 3"/>
          <p:cNvSpPr/>
          <p:nvPr/>
        </p:nvSpPr>
        <p:spPr>
          <a:xfrm>
            <a:off x="548640" y="1005840"/>
            <a:ext cx="457200" cy="457200"/>
          </a:xfrm>
          <a:prstGeom prst="ellipse">
            <a:avLst/>
          </a:prstGeom>
          <a:solidFill>
            <a:srgbClr val="C0392B"/>
          </a:solidFill>
          <a:ln w="12700">
            <a:solidFill>
              <a:srgbClr val="C0392B"/>
            </a:solidFill>
            <a:prstDash val="solid"/>
          </a:ln>
        </p:spPr>
      </p:sp>
      <p:sp>
        <p:nvSpPr>
          <p:cNvPr id="6" name="Text 4"/>
          <p:cNvSpPr/>
          <p:nvPr/>
        </p:nvSpPr>
        <p:spPr>
          <a:xfrm>
            <a:off x="548640" y="1005840"/>
            <a:ext cx="457200" cy="457200"/>
          </a:xfrm>
          <a:prstGeom prst="rect">
            <a:avLst/>
          </a:prstGeom>
          <a:noFill/>
          <a:ln/>
        </p:spPr>
        <p:txBody>
          <a:bodyPr wrap="square" rtlCol="0" anchor="ctr"/>
          <a:lstStyle/>
          <a:p>
            <a:pPr algn="ctr" indent="0" marL="0">
              <a:buNone/>
            </a:pPr>
            <a:r>
              <a:rPr lang="en-US" sz="1300" b="1" dirty="0">
                <a:solidFill>
                  <a:srgbClr val="FFFFFF"/>
                </a:solidFill>
                <a:latin typeface="Cambria" pitchFamily="34" charset="0"/>
                <a:ea typeface="Cambria" pitchFamily="34" charset="-122"/>
                <a:cs typeface="Cambria" pitchFamily="34" charset="-120"/>
              </a:rPr>
              <a:t>1</a:t>
            </a:r>
            <a:endParaRPr lang="en-US" sz="1300" dirty="0"/>
          </a:p>
        </p:txBody>
      </p:sp>
      <p:sp>
        <p:nvSpPr>
          <p:cNvPr id="7" name="Text 5"/>
          <p:cNvSpPr/>
          <p:nvPr/>
        </p:nvSpPr>
        <p:spPr>
          <a:xfrm>
            <a:off x="1097280" y="987552"/>
            <a:ext cx="4754880" cy="411480"/>
          </a:xfrm>
          <a:prstGeom prst="rect">
            <a:avLst/>
          </a:prstGeom>
          <a:noFill/>
          <a:ln/>
        </p:spPr>
        <p:txBody>
          <a:bodyPr wrap="square" rtlCol="0" anchor="ctr"/>
          <a:lstStyle/>
          <a:p>
            <a:pPr indent="0" marL="0">
              <a:buNone/>
            </a:pPr>
            <a:r>
              <a:rPr lang="en-US" sz="1300" b="1" dirty="0">
                <a:solidFill>
                  <a:srgbClr val="8B6E2D"/>
                </a:solidFill>
                <a:latin typeface="Cambria" pitchFamily="34" charset="0"/>
                <a:ea typeface="Cambria" pitchFamily="34" charset="-122"/>
                <a:cs typeface="Cambria" pitchFamily="34" charset="-120"/>
              </a:rPr>
              <a:t>Hard-coding lookup values</a:t>
            </a:r>
            <a:endParaRPr lang="en-US" sz="1300" dirty="0"/>
          </a:p>
        </p:txBody>
      </p:sp>
      <p:sp>
        <p:nvSpPr>
          <p:cNvPr id="8" name="Text 6"/>
          <p:cNvSpPr/>
          <p:nvPr/>
        </p:nvSpPr>
        <p:spPr>
          <a:xfrm>
            <a:off x="548640" y="1517904"/>
            <a:ext cx="5257800" cy="932688"/>
          </a:xfrm>
          <a:prstGeom prst="rect">
            <a:avLst/>
          </a:prstGeom>
          <a:noFill/>
          <a:ln/>
        </p:spPr>
        <p:txBody>
          <a:bodyPr wrap="square" rtlCol="0" anchor="ctr"/>
          <a:lstStyle/>
          <a:p>
            <a:pPr indent="0" marL="0">
              <a:lnSpc>
                <a:spcPct val="120000"/>
              </a:lnSpc>
              <a:buNone/>
            </a:pPr>
            <a:r>
              <a:rPr lang="en-US" sz="1200" dirty="0">
                <a:solidFill>
                  <a:srgbClr val="1A1A1A"/>
                </a:solidFill>
                <a:latin typeface="Calibri" pitchFamily="34" charset="0"/>
                <a:ea typeface="Calibri" pitchFamily="34" charset="-122"/>
                <a:cs typeface="Calibri" pitchFamily="34" charset="-120"/>
              </a:rPr>
              <a:t>=VLOOKUP("Q1", ...) breaks the moment Q1 changes. Always reference a cell.</a:t>
            </a:r>
            <a:endParaRPr lang="en-US" sz="1200" dirty="0"/>
          </a:p>
        </p:txBody>
      </p:sp>
      <p:sp>
        <p:nvSpPr>
          <p:cNvPr id="9" name="Shape 7"/>
          <p:cNvSpPr/>
          <p:nvPr/>
        </p:nvSpPr>
        <p:spPr>
          <a:xfrm>
            <a:off x="6263640" y="896112"/>
            <a:ext cx="5623560" cy="1691640"/>
          </a:xfrm>
          <a:prstGeom prst="rect">
            <a:avLst/>
          </a:prstGeom>
          <a:solidFill>
            <a:srgbClr val="FCF4E4"/>
          </a:solidFill>
          <a:ln w="12700">
            <a:solidFill>
              <a:srgbClr val="E8B84B"/>
            </a:solidFill>
            <a:prstDash val="solid"/>
          </a:ln>
        </p:spPr>
      </p:sp>
      <p:sp>
        <p:nvSpPr>
          <p:cNvPr id="10" name="Shape 8"/>
          <p:cNvSpPr/>
          <p:nvPr/>
        </p:nvSpPr>
        <p:spPr>
          <a:xfrm>
            <a:off x="6446520" y="1005840"/>
            <a:ext cx="457200" cy="457200"/>
          </a:xfrm>
          <a:prstGeom prst="ellipse">
            <a:avLst/>
          </a:prstGeom>
          <a:solidFill>
            <a:srgbClr val="C0392B"/>
          </a:solidFill>
          <a:ln w="12700">
            <a:solidFill>
              <a:srgbClr val="C0392B"/>
            </a:solidFill>
            <a:prstDash val="solid"/>
          </a:ln>
        </p:spPr>
      </p:sp>
      <p:sp>
        <p:nvSpPr>
          <p:cNvPr id="11" name="Text 9"/>
          <p:cNvSpPr/>
          <p:nvPr/>
        </p:nvSpPr>
        <p:spPr>
          <a:xfrm>
            <a:off x="6446520" y="1005840"/>
            <a:ext cx="457200" cy="457200"/>
          </a:xfrm>
          <a:prstGeom prst="rect">
            <a:avLst/>
          </a:prstGeom>
          <a:noFill/>
          <a:ln/>
        </p:spPr>
        <p:txBody>
          <a:bodyPr wrap="square" rtlCol="0" anchor="ctr"/>
          <a:lstStyle/>
          <a:p>
            <a:pPr algn="ctr" indent="0" marL="0">
              <a:buNone/>
            </a:pPr>
            <a:r>
              <a:rPr lang="en-US" sz="1300" b="1" dirty="0">
                <a:solidFill>
                  <a:srgbClr val="FFFFFF"/>
                </a:solidFill>
                <a:latin typeface="Cambria" pitchFamily="34" charset="0"/>
                <a:ea typeface="Cambria" pitchFamily="34" charset="-122"/>
                <a:cs typeface="Cambria" pitchFamily="34" charset="-120"/>
              </a:rPr>
              <a:t>2</a:t>
            </a:r>
            <a:endParaRPr lang="en-US" sz="1300" dirty="0"/>
          </a:p>
        </p:txBody>
      </p:sp>
      <p:sp>
        <p:nvSpPr>
          <p:cNvPr id="12" name="Text 10"/>
          <p:cNvSpPr/>
          <p:nvPr/>
        </p:nvSpPr>
        <p:spPr>
          <a:xfrm>
            <a:off x="6995160" y="987552"/>
            <a:ext cx="4754880" cy="411480"/>
          </a:xfrm>
          <a:prstGeom prst="rect">
            <a:avLst/>
          </a:prstGeom>
          <a:noFill/>
          <a:ln/>
        </p:spPr>
        <p:txBody>
          <a:bodyPr wrap="square" rtlCol="0" anchor="ctr"/>
          <a:lstStyle/>
          <a:p>
            <a:pPr indent="0" marL="0">
              <a:buNone/>
            </a:pPr>
            <a:r>
              <a:rPr lang="en-US" sz="1300" b="1" dirty="0">
                <a:solidFill>
                  <a:srgbClr val="8B6E2D"/>
                </a:solidFill>
                <a:latin typeface="Cambria" pitchFamily="34" charset="0"/>
                <a:ea typeface="Cambria" pitchFamily="34" charset="-122"/>
                <a:cs typeface="Cambria" pitchFamily="34" charset="-120"/>
              </a:rPr>
              <a:t>Volatile functions in large sheets</a:t>
            </a:r>
            <a:endParaRPr lang="en-US" sz="1300" dirty="0"/>
          </a:p>
        </p:txBody>
      </p:sp>
      <p:sp>
        <p:nvSpPr>
          <p:cNvPr id="13" name="Text 11"/>
          <p:cNvSpPr/>
          <p:nvPr/>
        </p:nvSpPr>
        <p:spPr>
          <a:xfrm>
            <a:off x="6446520" y="1517904"/>
            <a:ext cx="5257800" cy="932688"/>
          </a:xfrm>
          <a:prstGeom prst="rect">
            <a:avLst/>
          </a:prstGeom>
          <a:noFill/>
          <a:ln/>
        </p:spPr>
        <p:txBody>
          <a:bodyPr wrap="square" rtlCol="0" anchor="ctr"/>
          <a:lstStyle/>
          <a:p>
            <a:pPr indent="0" marL="0">
              <a:lnSpc>
                <a:spcPct val="120000"/>
              </a:lnSpc>
              <a:buNone/>
            </a:pPr>
            <a:r>
              <a:rPr lang="en-US" sz="1200" dirty="0">
                <a:solidFill>
                  <a:srgbClr val="1A1A1A"/>
                </a:solidFill>
                <a:latin typeface="Calibri" pitchFamily="34" charset="0"/>
                <a:ea typeface="Calibri" pitchFamily="34" charset="-122"/>
                <a:cs typeface="Calibri" pitchFamily="34" charset="-120"/>
              </a:rPr>
              <a:t>INDIRECT, OFFSET and NOW recalculate on every change. They slow large models to a crawl.</a:t>
            </a:r>
            <a:endParaRPr lang="en-US" sz="1200" dirty="0"/>
          </a:p>
        </p:txBody>
      </p:sp>
      <p:sp>
        <p:nvSpPr>
          <p:cNvPr id="14" name="Shape 12"/>
          <p:cNvSpPr/>
          <p:nvPr/>
        </p:nvSpPr>
        <p:spPr>
          <a:xfrm>
            <a:off x="365760" y="2724912"/>
            <a:ext cx="5623560" cy="1691640"/>
          </a:xfrm>
          <a:prstGeom prst="rect">
            <a:avLst/>
          </a:prstGeom>
          <a:solidFill>
            <a:srgbClr val="FCF4E4"/>
          </a:solidFill>
          <a:ln w="12700">
            <a:solidFill>
              <a:srgbClr val="E8B84B"/>
            </a:solidFill>
            <a:prstDash val="solid"/>
          </a:ln>
        </p:spPr>
      </p:sp>
      <p:sp>
        <p:nvSpPr>
          <p:cNvPr id="15" name="Shape 13"/>
          <p:cNvSpPr/>
          <p:nvPr/>
        </p:nvSpPr>
        <p:spPr>
          <a:xfrm>
            <a:off x="548640" y="2834640"/>
            <a:ext cx="457200" cy="457200"/>
          </a:xfrm>
          <a:prstGeom prst="ellipse">
            <a:avLst/>
          </a:prstGeom>
          <a:solidFill>
            <a:srgbClr val="C0392B"/>
          </a:solidFill>
          <a:ln w="12700">
            <a:solidFill>
              <a:srgbClr val="C0392B"/>
            </a:solidFill>
            <a:prstDash val="solid"/>
          </a:ln>
        </p:spPr>
      </p:sp>
      <p:sp>
        <p:nvSpPr>
          <p:cNvPr id="16" name="Text 14"/>
          <p:cNvSpPr/>
          <p:nvPr/>
        </p:nvSpPr>
        <p:spPr>
          <a:xfrm>
            <a:off x="548640" y="2834640"/>
            <a:ext cx="457200" cy="457200"/>
          </a:xfrm>
          <a:prstGeom prst="rect">
            <a:avLst/>
          </a:prstGeom>
          <a:noFill/>
          <a:ln/>
        </p:spPr>
        <p:txBody>
          <a:bodyPr wrap="square" rtlCol="0" anchor="ctr"/>
          <a:lstStyle/>
          <a:p>
            <a:pPr algn="ctr" indent="0" marL="0">
              <a:buNone/>
            </a:pPr>
            <a:r>
              <a:rPr lang="en-US" sz="1300" b="1" dirty="0">
                <a:solidFill>
                  <a:srgbClr val="FFFFFF"/>
                </a:solidFill>
                <a:latin typeface="Cambria" pitchFamily="34" charset="0"/>
                <a:ea typeface="Cambria" pitchFamily="34" charset="-122"/>
                <a:cs typeface="Cambria" pitchFamily="34" charset="-120"/>
              </a:rPr>
              <a:t>3</a:t>
            </a:r>
            <a:endParaRPr lang="en-US" sz="1300" dirty="0"/>
          </a:p>
        </p:txBody>
      </p:sp>
      <p:sp>
        <p:nvSpPr>
          <p:cNvPr id="17" name="Text 15"/>
          <p:cNvSpPr/>
          <p:nvPr/>
        </p:nvSpPr>
        <p:spPr>
          <a:xfrm>
            <a:off x="1097280" y="2816352"/>
            <a:ext cx="4754880" cy="411480"/>
          </a:xfrm>
          <a:prstGeom prst="rect">
            <a:avLst/>
          </a:prstGeom>
          <a:noFill/>
          <a:ln/>
        </p:spPr>
        <p:txBody>
          <a:bodyPr wrap="square" rtlCol="0" anchor="ctr"/>
          <a:lstStyle/>
          <a:p>
            <a:pPr indent="0" marL="0">
              <a:buNone/>
            </a:pPr>
            <a:r>
              <a:rPr lang="en-US" sz="1300" b="1" dirty="0">
                <a:solidFill>
                  <a:srgbClr val="8B6E2D"/>
                </a:solidFill>
                <a:latin typeface="Cambria" pitchFamily="34" charset="0"/>
                <a:ea typeface="Cambria" pitchFamily="34" charset="-122"/>
                <a:cs typeface="Cambria" pitchFamily="34" charset="-120"/>
              </a:rPr>
              <a:t>Unformatted pivot values</a:t>
            </a:r>
            <a:endParaRPr lang="en-US" sz="1300" dirty="0"/>
          </a:p>
        </p:txBody>
      </p:sp>
      <p:sp>
        <p:nvSpPr>
          <p:cNvPr id="18" name="Text 16"/>
          <p:cNvSpPr/>
          <p:nvPr/>
        </p:nvSpPr>
        <p:spPr>
          <a:xfrm>
            <a:off x="548640" y="3346704"/>
            <a:ext cx="5257800" cy="932688"/>
          </a:xfrm>
          <a:prstGeom prst="rect">
            <a:avLst/>
          </a:prstGeom>
          <a:noFill/>
          <a:ln/>
        </p:spPr>
        <p:txBody>
          <a:bodyPr wrap="square" rtlCol="0" anchor="ctr"/>
          <a:lstStyle/>
          <a:p>
            <a:pPr indent="0" marL="0">
              <a:lnSpc>
                <a:spcPct val="120000"/>
              </a:lnSpc>
              <a:buNone/>
            </a:pPr>
            <a:r>
              <a:rPr lang="en-US" sz="1200" dirty="0">
                <a:solidFill>
                  <a:srgbClr val="1A1A1A"/>
                </a:solidFill>
                <a:latin typeface="Calibri" pitchFamily="34" charset="0"/>
                <a:ea typeface="Calibri" pitchFamily="34" charset="-122"/>
                <a:cs typeface="Calibri" pitchFamily="34" charset="-120"/>
              </a:rPr>
              <a:t>Default number format (1234567.89) is unreadable in a finance report. Always set £ thousands.</a:t>
            </a:r>
            <a:endParaRPr lang="en-US" sz="1200" dirty="0"/>
          </a:p>
        </p:txBody>
      </p:sp>
      <p:sp>
        <p:nvSpPr>
          <p:cNvPr id="19" name="Shape 17"/>
          <p:cNvSpPr/>
          <p:nvPr/>
        </p:nvSpPr>
        <p:spPr>
          <a:xfrm>
            <a:off x="6263640" y="2724912"/>
            <a:ext cx="5623560" cy="1691640"/>
          </a:xfrm>
          <a:prstGeom prst="rect">
            <a:avLst/>
          </a:prstGeom>
          <a:solidFill>
            <a:srgbClr val="FCF4E4"/>
          </a:solidFill>
          <a:ln w="12700">
            <a:solidFill>
              <a:srgbClr val="E8B84B"/>
            </a:solidFill>
            <a:prstDash val="solid"/>
          </a:ln>
        </p:spPr>
      </p:sp>
      <p:sp>
        <p:nvSpPr>
          <p:cNvPr id="20" name="Shape 18"/>
          <p:cNvSpPr/>
          <p:nvPr/>
        </p:nvSpPr>
        <p:spPr>
          <a:xfrm>
            <a:off x="6446520" y="2834640"/>
            <a:ext cx="457200" cy="457200"/>
          </a:xfrm>
          <a:prstGeom prst="ellipse">
            <a:avLst/>
          </a:prstGeom>
          <a:solidFill>
            <a:srgbClr val="C0392B"/>
          </a:solidFill>
          <a:ln w="12700">
            <a:solidFill>
              <a:srgbClr val="C0392B"/>
            </a:solidFill>
            <a:prstDash val="solid"/>
          </a:ln>
        </p:spPr>
      </p:sp>
      <p:sp>
        <p:nvSpPr>
          <p:cNvPr id="21" name="Text 19"/>
          <p:cNvSpPr/>
          <p:nvPr/>
        </p:nvSpPr>
        <p:spPr>
          <a:xfrm>
            <a:off x="6446520" y="2834640"/>
            <a:ext cx="457200" cy="457200"/>
          </a:xfrm>
          <a:prstGeom prst="rect">
            <a:avLst/>
          </a:prstGeom>
          <a:noFill/>
          <a:ln/>
        </p:spPr>
        <p:txBody>
          <a:bodyPr wrap="square" rtlCol="0" anchor="ctr"/>
          <a:lstStyle/>
          <a:p>
            <a:pPr algn="ctr" indent="0" marL="0">
              <a:buNone/>
            </a:pPr>
            <a:r>
              <a:rPr lang="en-US" sz="1300" b="1" dirty="0">
                <a:solidFill>
                  <a:srgbClr val="FFFFFF"/>
                </a:solidFill>
                <a:latin typeface="Cambria" pitchFamily="34" charset="0"/>
                <a:ea typeface="Cambria" pitchFamily="34" charset="-122"/>
                <a:cs typeface="Cambria" pitchFamily="34" charset="-120"/>
              </a:rPr>
              <a:t>4</a:t>
            </a:r>
            <a:endParaRPr lang="en-US" sz="1300" dirty="0"/>
          </a:p>
        </p:txBody>
      </p:sp>
      <p:sp>
        <p:nvSpPr>
          <p:cNvPr id="22" name="Text 20"/>
          <p:cNvSpPr/>
          <p:nvPr/>
        </p:nvSpPr>
        <p:spPr>
          <a:xfrm>
            <a:off x="6995160" y="2816352"/>
            <a:ext cx="4754880" cy="411480"/>
          </a:xfrm>
          <a:prstGeom prst="rect">
            <a:avLst/>
          </a:prstGeom>
          <a:noFill/>
          <a:ln/>
        </p:spPr>
        <p:txBody>
          <a:bodyPr wrap="square" rtlCol="0" anchor="ctr"/>
          <a:lstStyle/>
          <a:p>
            <a:pPr indent="0" marL="0">
              <a:buNone/>
            </a:pPr>
            <a:r>
              <a:rPr lang="en-US" sz="1300" b="1" dirty="0">
                <a:solidFill>
                  <a:srgbClr val="8B6E2D"/>
                </a:solidFill>
                <a:latin typeface="Cambria" pitchFamily="34" charset="0"/>
                <a:ea typeface="Cambria" pitchFamily="34" charset="-122"/>
                <a:cs typeface="Cambria" pitchFamily="34" charset="-120"/>
              </a:rPr>
              <a:t>Power Query without a named table</a:t>
            </a:r>
            <a:endParaRPr lang="en-US" sz="1300" dirty="0"/>
          </a:p>
        </p:txBody>
      </p:sp>
      <p:sp>
        <p:nvSpPr>
          <p:cNvPr id="23" name="Text 21"/>
          <p:cNvSpPr/>
          <p:nvPr/>
        </p:nvSpPr>
        <p:spPr>
          <a:xfrm>
            <a:off x="6446520" y="3346704"/>
            <a:ext cx="5257800" cy="932688"/>
          </a:xfrm>
          <a:prstGeom prst="rect">
            <a:avLst/>
          </a:prstGeom>
          <a:noFill/>
          <a:ln/>
        </p:spPr>
        <p:txBody>
          <a:bodyPr wrap="square" rtlCol="0" anchor="ctr"/>
          <a:lstStyle/>
          <a:p>
            <a:pPr indent="0" marL="0">
              <a:lnSpc>
                <a:spcPct val="120000"/>
              </a:lnSpc>
              <a:buNone/>
            </a:pPr>
            <a:r>
              <a:rPr lang="en-US" sz="1200" dirty="0">
                <a:solidFill>
                  <a:srgbClr val="1A1A1A"/>
                </a:solidFill>
                <a:latin typeface="Calibri" pitchFamily="34" charset="0"/>
                <a:ea typeface="Calibri" pitchFamily="34" charset="-122"/>
                <a:cs typeface="Calibri" pitchFamily="34" charset="-120"/>
              </a:rPr>
              <a:t>Pointing PQ at a plain range breaks on new rows. Always convert source data to a Table first.</a:t>
            </a:r>
            <a:endParaRPr lang="en-US" sz="1200" dirty="0"/>
          </a:p>
        </p:txBody>
      </p:sp>
      <p:sp>
        <p:nvSpPr>
          <p:cNvPr id="24" name="Shape 22"/>
          <p:cNvSpPr/>
          <p:nvPr/>
        </p:nvSpPr>
        <p:spPr>
          <a:xfrm>
            <a:off x="365760" y="4553712"/>
            <a:ext cx="5623560" cy="1691640"/>
          </a:xfrm>
          <a:prstGeom prst="rect">
            <a:avLst/>
          </a:prstGeom>
          <a:solidFill>
            <a:srgbClr val="FCF4E4"/>
          </a:solidFill>
          <a:ln w="12700">
            <a:solidFill>
              <a:srgbClr val="E8B84B"/>
            </a:solidFill>
            <a:prstDash val="solid"/>
          </a:ln>
        </p:spPr>
      </p:sp>
      <p:sp>
        <p:nvSpPr>
          <p:cNvPr id="25" name="Shape 23"/>
          <p:cNvSpPr/>
          <p:nvPr/>
        </p:nvSpPr>
        <p:spPr>
          <a:xfrm>
            <a:off x="548640" y="4663440"/>
            <a:ext cx="457200" cy="457200"/>
          </a:xfrm>
          <a:prstGeom prst="ellipse">
            <a:avLst/>
          </a:prstGeom>
          <a:solidFill>
            <a:srgbClr val="C0392B"/>
          </a:solidFill>
          <a:ln w="12700">
            <a:solidFill>
              <a:srgbClr val="C0392B"/>
            </a:solidFill>
            <a:prstDash val="solid"/>
          </a:ln>
        </p:spPr>
      </p:sp>
      <p:sp>
        <p:nvSpPr>
          <p:cNvPr id="26" name="Text 24"/>
          <p:cNvSpPr/>
          <p:nvPr/>
        </p:nvSpPr>
        <p:spPr>
          <a:xfrm>
            <a:off x="548640" y="4663440"/>
            <a:ext cx="457200" cy="457200"/>
          </a:xfrm>
          <a:prstGeom prst="rect">
            <a:avLst/>
          </a:prstGeom>
          <a:noFill/>
          <a:ln/>
        </p:spPr>
        <p:txBody>
          <a:bodyPr wrap="square" rtlCol="0" anchor="ctr"/>
          <a:lstStyle/>
          <a:p>
            <a:pPr algn="ctr" indent="0" marL="0">
              <a:buNone/>
            </a:pPr>
            <a:r>
              <a:rPr lang="en-US" sz="1300" b="1" dirty="0">
                <a:solidFill>
                  <a:srgbClr val="FFFFFF"/>
                </a:solidFill>
                <a:latin typeface="Cambria" pitchFamily="34" charset="0"/>
                <a:ea typeface="Cambria" pitchFamily="34" charset="-122"/>
                <a:cs typeface="Cambria" pitchFamily="34" charset="-120"/>
              </a:rPr>
              <a:t>5</a:t>
            </a:r>
            <a:endParaRPr lang="en-US" sz="1300" dirty="0"/>
          </a:p>
        </p:txBody>
      </p:sp>
      <p:sp>
        <p:nvSpPr>
          <p:cNvPr id="27" name="Text 25"/>
          <p:cNvSpPr/>
          <p:nvPr/>
        </p:nvSpPr>
        <p:spPr>
          <a:xfrm>
            <a:off x="1097280" y="4645152"/>
            <a:ext cx="4754880" cy="411480"/>
          </a:xfrm>
          <a:prstGeom prst="rect">
            <a:avLst/>
          </a:prstGeom>
          <a:noFill/>
          <a:ln/>
        </p:spPr>
        <p:txBody>
          <a:bodyPr wrap="square" rtlCol="0" anchor="ctr"/>
          <a:lstStyle/>
          <a:p>
            <a:pPr indent="0" marL="0">
              <a:buNone/>
            </a:pPr>
            <a:r>
              <a:rPr lang="en-US" sz="1300" b="1" dirty="0">
                <a:solidFill>
                  <a:srgbClr val="8B6E2D"/>
                </a:solidFill>
                <a:latin typeface="Cambria" pitchFamily="34" charset="0"/>
                <a:ea typeface="Cambria" pitchFamily="34" charset="-122"/>
                <a:cs typeface="Cambria" pitchFamily="34" charset="-120"/>
              </a:rPr>
              <a:t>Mixing data and presentation layers</a:t>
            </a:r>
            <a:endParaRPr lang="en-US" sz="1300" dirty="0"/>
          </a:p>
        </p:txBody>
      </p:sp>
      <p:sp>
        <p:nvSpPr>
          <p:cNvPr id="28" name="Text 26"/>
          <p:cNvSpPr/>
          <p:nvPr/>
        </p:nvSpPr>
        <p:spPr>
          <a:xfrm>
            <a:off x="548640" y="5175504"/>
            <a:ext cx="5257800" cy="932688"/>
          </a:xfrm>
          <a:prstGeom prst="rect">
            <a:avLst/>
          </a:prstGeom>
          <a:noFill/>
          <a:ln/>
        </p:spPr>
        <p:txBody>
          <a:bodyPr wrap="square" rtlCol="0" anchor="ctr"/>
          <a:lstStyle/>
          <a:p>
            <a:pPr indent="0" marL="0">
              <a:lnSpc>
                <a:spcPct val="120000"/>
              </a:lnSpc>
              <a:buNone/>
            </a:pPr>
            <a:r>
              <a:rPr lang="en-US" sz="1200" dirty="0">
                <a:solidFill>
                  <a:srgbClr val="1A1A1A"/>
                </a:solidFill>
                <a:latin typeface="Calibri" pitchFamily="34" charset="0"/>
                <a:ea typeface="Calibri" pitchFamily="34" charset="-122"/>
                <a:cs typeface="Calibri" pitchFamily="34" charset="-120"/>
              </a:rPr>
              <a:t>Calculations in the same sheet as charts means one change breaks everything. Separate them.</a:t>
            </a:r>
            <a:endParaRPr lang="en-US" sz="1200" dirty="0"/>
          </a:p>
        </p:txBody>
      </p:sp>
      <p:sp>
        <p:nvSpPr>
          <p:cNvPr id="29" name="Shape 27"/>
          <p:cNvSpPr/>
          <p:nvPr/>
        </p:nvSpPr>
        <p:spPr>
          <a:xfrm>
            <a:off x="6263640" y="4553712"/>
            <a:ext cx="5623560" cy="1691640"/>
          </a:xfrm>
          <a:prstGeom prst="rect">
            <a:avLst/>
          </a:prstGeom>
          <a:solidFill>
            <a:srgbClr val="FCF4E4"/>
          </a:solidFill>
          <a:ln w="12700">
            <a:solidFill>
              <a:srgbClr val="E8B84B"/>
            </a:solidFill>
            <a:prstDash val="solid"/>
          </a:ln>
        </p:spPr>
      </p:sp>
      <p:sp>
        <p:nvSpPr>
          <p:cNvPr id="30" name="Shape 28"/>
          <p:cNvSpPr/>
          <p:nvPr/>
        </p:nvSpPr>
        <p:spPr>
          <a:xfrm>
            <a:off x="6446520" y="4663440"/>
            <a:ext cx="457200" cy="457200"/>
          </a:xfrm>
          <a:prstGeom prst="ellipse">
            <a:avLst/>
          </a:prstGeom>
          <a:solidFill>
            <a:srgbClr val="C0392B"/>
          </a:solidFill>
          <a:ln w="12700">
            <a:solidFill>
              <a:srgbClr val="C0392B"/>
            </a:solidFill>
            <a:prstDash val="solid"/>
          </a:ln>
        </p:spPr>
      </p:sp>
      <p:sp>
        <p:nvSpPr>
          <p:cNvPr id="31" name="Text 29"/>
          <p:cNvSpPr/>
          <p:nvPr/>
        </p:nvSpPr>
        <p:spPr>
          <a:xfrm>
            <a:off x="6446520" y="4663440"/>
            <a:ext cx="457200" cy="457200"/>
          </a:xfrm>
          <a:prstGeom prst="rect">
            <a:avLst/>
          </a:prstGeom>
          <a:noFill/>
          <a:ln/>
        </p:spPr>
        <p:txBody>
          <a:bodyPr wrap="square" rtlCol="0" anchor="ctr"/>
          <a:lstStyle/>
          <a:p>
            <a:pPr algn="ctr" indent="0" marL="0">
              <a:buNone/>
            </a:pPr>
            <a:r>
              <a:rPr lang="en-US" sz="1300" b="1" dirty="0">
                <a:solidFill>
                  <a:srgbClr val="FFFFFF"/>
                </a:solidFill>
                <a:latin typeface="Cambria" pitchFamily="34" charset="0"/>
                <a:ea typeface="Cambria" pitchFamily="34" charset="-122"/>
                <a:cs typeface="Cambria" pitchFamily="34" charset="-120"/>
              </a:rPr>
              <a:t>6</a:t>
            </a:r>
            <a:endParaRPr lang="en-US" sz="1300" dirty="0"/>
          </a:p>
        </p:txBody>
      </p:sp>
      <p:sp>
        <p:nvSpPr>
          <p:cNvPr id="32" name="Text 30"/>
          <p:cNvSpPr/>
          <p:nvPr/>
        </p:nvSpPr>
        <p:spPr>
          <a:xfrm>
            <a:off x="6995160" y="4645152"/>
            <a:ext cx="4754880" cy="411480"/>
          </a:xfrm>
          <a:prstGeom prst="rect">
            <a:avLst/>
          </a:prstGeom>
          <a:noFill/>
          <a:ln/>
        </p:spPr>
        <p:txBody>
          <a:bodyPr wrap="square" rtlCol="0" anchor="ctr"/>
          <a:lstStyle/>
          <a:p>
            <a:pPr indent="0" marL="0">
              <a:buNone/>
            </a:pPr>
            <a:r>
              <a:rPr lang="en-US" sz="1300" b="1" dirty="0">
                <a:solidFill>
                  <a:srgbClr val="8B6E2D"/>
                </a:solidFill>
                <a:latin typeface="Cambria" pitchFamily="34" charset="0"/>
                <a:ea typeface="Cambria" pitchFamily="34" charset="-122"/>
                <a:cs typeface="Cambria" pitchFamily="34" charset="-120"/>
              </a:rPr>
              <a:t>3D charts in finance reporting</a:t>
            </a:r>
            <a:endParaRPr lang="en-US" sz="1300" dirty="0"/>
          </a:p>
        </p:txBody>
      </p:sp>
      <p:sp>
        <p:nvSpPr>
          <p:cNvPr id="33" name="Text 31"/>
          <p:cNvSpPr/>
          <p:nvPr/>
        </p:nvSpPr>
        <p:spPr>
          <a:xfrm>
            <a:off x="6446520" y="5175504"/>
            <a:ext cx="5257800" cy="932688"/>
          </a:xfrm>
          <a:prstGeom prst="rect">
            <a:avLst/>
          </a:prstGeom>
          <a:noFill/>
          <a:ln/>
        </p:spPr>
        <p:txBody>
          <a:bodyPr wrap="square" rtlCol="0" anchor="ctr"/>
          <a:lstStyle/>
          <a:p>
            <a:pPr indent="0" marL="0">
              <a:lnSpc>
                <a:spcPct val="120000"/>
              </a:lnSpc>
              <a:buNone/>
            </a:pPr>
            <a:r>
              <a:rPr lang="en-US" sz="1200" dirty="0">
                <a:solidFill>
                  <a:srgbClr val="1A1A1A"/>
                </a:solidFill>
                <a:latin typeface="Calibri" pitchFamily="34" charset="0"/>
                <a:ea typeface="Calibri" pitchFamily="34" charset="-122"/>
                <a:cs typeface="Calibri" pitchFamily="34" charset="-120"/>
              </a:rPr>
              <a:t>3D effects distort bar heights and make values unreadable. They are never appropriate in finance.</a:t>
            </a:r>
            <a:endParaRPr lang="en-US" sz="1200" dirty="0"/>
          </a:p>
        </p:txBody>
      </p:sp>
      <p:sp>
        <p:nvSpPr>
          <p:cNvPr id="34" name="Text 32"/>
          <p:cNvSpPr/>
          <p:nvPr/>
        </p:nvSpPr>
        <p:spPr>
          <a:xfrm>
            <a:off x="274320" y="6583680"/>
            <a:ext cx="4572000" cy="201168"/>
          </a:xfrm>
          <a:prstGeom prst="rect">
            <a:avLst/>
          </a:prstGeom>
          <a:noFill/>
          <a:ln/>
        </p:spPr>
        <p:txBody>
          <a:bodyPr wrap="square" rtlCol="0" anchor="ctr"/>
          <a:lstStyle/>
          <a:p>
            <a:pPr indent="0" marL="0">
              <a:buNone/>
            </a:pPr>
            <a:r>
              <a:rPr lang="en-US" sz="800" dirty="0">
                <a:solidFill>
                  <a:srgbClr val="888888"/>
                </a:solidFill>
                <a:latin typeface="Calibri" pitchFamily="34" charset="0"/>
                <a:ea typeface="Calibri" pitchFamily="34" charset="-122"/>
                <a:cs typeface="Calibri" pitchFamily="34" charset="-120"/>
              </a:rPr>
              <a:t>Meridian Training Co.</a:t>
            </a:r>
            <a:endParaRPr lang="en-US" sz="800" dirty="0"/>
          </a:p>
        </p:txBody>
      </p:sp>
      <p:sp>
        <p:nvSpPr>
          <p:cNvPr id="35" name="Text 33"/>
          <p:cNvSpPr/>
          <p:nvPr/>
        </p:nvSpPr>
        <p:spPr>
          <a:xfrm>
            <a:off x="7315200" y="6583680"/>
            <a:ext cx="4572000" cy="201168"/>
          </a:xfrm>
          <a:prstGeom prst="rect">
            <a:avLst/>
          </a:prstGeom>
          <a:noFill/>
          <a:ln/>
        </p:spPr>
        <p:txBody>
          <a:bodyPr wrap="square" rtlCol="0" anchor="ctr"/>
          <a:lstStyle/>
          <a:p>
            <a:pPr algn="r" indent="0" marL="0">
              <a:buNone/>
            </a:pPr>
            <a:r>
              <a:rPr lang="en-US" sz="800" dirty="0">
                <a:solidFill>
                  <a:srgbClr val="888888"/>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Shape 0"/>
          <p:cNvSpPr/>
          <p:nvPr/>
        </p:nvSpPr>
        <p:spPr>
          <a:xfrm>
            <a:off x="0" y="0"/>
            <a:ext cx="12188952" cy="64008"/>
          </a:xfrm>
          <a:prstGeom prst="rect">
            <a:avLst/>
          </a:prstGeom>
          <a:solidFill>
            <a:srgbClr val="0B5394"/>
          </a:solidFill>
          <a:ln/>
        </p:spPr>
      </p:sp>
      <p:sp>
        <p:nvSpPr>
          <p:cNvPr id="3" name="Text 1"/>
          <p:cNvSpPr/>
          <p:nvPr/>
        </p:nvSpPr>
        <p:spPr>
          <a:xfrm>
            <a:off x="457200" y="137160"/>
            <a:ext cx="11247120" cy="594360"/>
          </a:xfrm>
          <a:prstGeom prst="rect">
            <a:avLst/>
          </a:prstGeom>
          <a:noFill/>
          <a:ln/>
        </p:spPr>
        <p:txBody>
          <a:bodyPr wrap="square" rtlCol="0" anchor="ctr"/>
          <a:lstStyle/>
          <a:p>
            <a:pPr indent="0" marL="0">
              <a:buNone/>
            </a:pPr>
            <a:r>
              <a:rPr lang="en-US" sz="3000" b="1" dirty="0">
                <a:solidFill>
                  <a:srgbClr val="0B5394"/>
                </a:solidFill>
                <a:latin typeface="Cambria" pitchFamily="34" charset="0"/>
                <a:ea typeface="Cambria" pitchFamily="34" charset="-122"/>
                <a:cs typeface="Cambria" pitchFamily="34" charset="-120"/>
              </a:rPr>
              <a:t>Your Excel Action Playbook</a:t>
            </a:r>
            <a:endParaRPr lang="en-US" sz="3000" dirty="0"/>
          </a:p>
        </p:txBody>
      </p:sp>
      <p:sp>
        <p:nvSpPr>
          <p:cNvPr id="4" name="Text 2"/>
          <p:cNvSpPr/>
          <p:nvPr/>
        </p:nvSpPr>
        <p:spPr>
          <a:xfrm>
            <a:off x="457200" y="731520"/>
            <a:ext cx="11247120" cy="320040"/>
          </a:xfrm>
          <a:prstGeom prst="rect">
            <a:avLst/>
          </a:prstGeom>
          <a:noFill/>
          <a:ln/>
        </p:spPr>
        <p:txBody>
          <a:bodyPr wrap="square" rtlCol="0" anchor="ctr"/>
          <a:lstStyle/>
          <a:p>
            <a:pPr indent="0" marL="0">
              <a:buNone/>
            </a:pPr>
            <a:r>
              <a:rPr lang="en-US" sz="1300" i="1" dirty="0">
                <a:solidFill>
                  <a:srgbClr val="888888"/>
                </a:solidFill>
                <a:latin typeface="Calibri" pitchFamily="34" charset="0"/>
                <a:ea typeface="Calibri" pitchFamily="34" charset="-122"/>
                <a:cs typeface="Calibri" pitchFamily="34" charset="-120"/>
              </a:rPr>
              <a:t>Four actions to take back to your desk — starting tomorrow</a:t>
            </a:r>
            <a:endParaRPr lang="en-US" sz="1300" dirty="0"/>
          </a:p>
        </p:txBody>
      </p:sp>
      <p:sp>
        <p:nvSpPr>
          <p:cNvPr id="5" name="Shape 3"/>
          <p:cNvSpPr/>
          <p:nvPr/>
        </p:nvSpPr>
        <p:spPr>
          <a:xfrm>
            <a:off x="365760" y="1188720"/>
            <a:ext cx="5623560" cy="2423160"/>
          </a:xfrm>
          <a:prstGeom prst="rect">
            <a:avLst/>
          </a:prstGeom>
          <a:solidFill>
            <a:srgbClr val="E7EEF4"/>
          </a:solidFill>
          <a:ln w="12700">
            <a:solidFill>
              <a:srgbClr val="B6CBDF"/>
            </a:solidFill>
            <a:prstDash val="solid"/>
          </a:ln>
        </p:spPr>
      </p:sp>
      <p:sp>
        <p:nvSpPr>
          <p:cNvPr id="6" name="Shape 4"/>
          <p:cNvSpPr/>
          <p:nvPr/>
        </p:nvSpPr>
        <p:spPr>
          <a:xfrm>
            <a:off x="365760" y="1188720"/>
            <a:ext cx="5623560" cy="594360"/>
          </a:xfrm>
          <a:prstGeom prst="rect">
            <a:avLst/>
          </a:prstGeom>
          <a:solidFill>
            <a:srgbClr val="0B5394"/>
          </a:solidFill>
          <a:ln w="12700">
            <a:solidFill>
              <a:srgbClr val="0B5394"/>
            </a:solidFill>
            <a:prstDash val="solid"/>
          </a:ln>
        </p:spPr>
      </p:sp>
      <p:sp>
        <p:nvSpPr>
          <p:cNvPr id="7" name="Text 5"/>
          <p:cNvSpPr/>
          <p:nvPr/>
        </p:nvSpPr>
        <p:spPr>
          <a:xfrm>
            <a:off x="548640" y="1261872"/>
            <a:ext cx="914400" cy="457200"/>
          </a:xfrm>
          <a:prstGeom prst="rect">
            <a:avLst/>
          </a:prstGeom>
          <a:noFill/>
          <a:ln/>
        </p:spPr>
        <p:txBody>
          <a:bodyPr wrap="square" rtlCol="0" anchor="ctr"/>
          <a:lstStyle/>
          <a:p>
            <a:pPr indent="0" marL="0">
              <a:buNone/>
            </a:pPr>
            <a:r>
              <a:rPr lang="en-US" sz="2200" b="1" dirty="0">
                <a:solidFill>
                  <a:srgbClr val="E8B84B"/>
                </a:solidFill>
                <a:latin typeface="Cambria" pitchFamily="34" charset="0"/>
                <a:ea typeface="Cambria" pitchFamily="34" charset="-122"/>
                <a:cs typeface="Cambria" pitchFamily="34" charset="-120"/>
              </a:rPr>
              <a:t>01</a:t>
            </a:r>
            <a:endParaRPr lang="en-US" sz="2200" dirty="0"/>
          </a:p>
        </p:txBody>
      </p:sp>
      <p:sp>
        <p:nvSpPr>
          <p:cNvPr id="8" name="Text 6"/>
          <p:cNvSpPr/>
          <p:nvPr/>
        </p:nvSpPr>
        <p:spPr>
          <a:xfrm>
            <a:off x="548640" y="1901952"/>
            <a:ext cx="5257800" cy="1554480"/>
          </a:xfrm>
          <a:prstGeom prst="rect">
            <a:avLst/>
          </a:prstGeom>
          <a:noFill/>
          <a:ln/>
        </p:spPr>
        <p:txBody>
          <a:bodyPr wrap="square" rtlCol="0" anchor="ctr"/>
          <a:lstStyle/>
          <a:p>
            <a:pPr indent="0" marL="0">
              <a:lnSpc>
                <a:spcPct val="130000"/>
              </a:lnSpc>
              <a:buNone/>
            </a:pPr>
            <a:r>
              <a:rPr lang="en-US" sz="1400" dirty="0">
                <a:solidFill>
                  <a:srgbClr val="1A1A1A"/>
                </a:solidFill>
                <a:latin typeface="Calibri" pitchFamily="34" charset="0"/>
                <a:ea typeface="Calibri" pitchFamily="34" charset="-122"/>
                <a:cs typeface="Calibri" pitchFamily="34" charset="-120"/>
              </a:rPr>
              <a:t>Replace VLOOKUP with XLOOKUP across every model you maintain this month</a:t>
            </a:r>
            <a:endParaRPr lang="en-US" sz="1400" dirty="0"/>
          </a:p>
        </p:txBody>
      </p:sp>
      <p:sp>
        <p:nvSpPr>
          <p:cNvPr id="9" name="Shape 7"/>
          <p:cNvSpPr/>
          <p:nvPr/>
        </p:nvSpPr>
        <p:spPr>
          <a:xfrm>
            <a:off x="6263640" y="1188720"/>
            <a:ext cx="5623560" cy="2423160"/>
          </a:xfrm>
          <a:prstGeom prst="rect">
            <a:avLst/>
          </a:prstGeom>
          <a:solidFill>
            <a:srgbClr val="E7EEF4"/>
          </a:solidFill>
          <a:ln w="12700">
            <a:solidFill>
              <a:srgbClr val="B6CBDF"/>
            </a:solidFill>
            <a:prstDash val="solid"/>
          </a:ln>
        </p:spPr>
      </p:sp>
      <p:sp>
        <p:nvSpPr>
          <p:cNvPr id="10" name="Shape 8"/>
          <p:cNvSpPr/>
          <p:nvPr/>
        </p:nvSpPr>
        <p:spPr>
          <a:xfrm>
            <a:off x="6263640" y="1188720"/>
            <a:ext cx="5623560" cy="594360"/>
          </a:xfrm>
          <a:prstGeom prst="rect">
            <a:avLst/>
          </a:prstGeom>
          <a:solidFill>
            <a:srgbClr val="0B5394"/>
          </a:solidFill>
          <a:ln w="12700">
            <a:solidFill>
              <a:srgbClr val="0B5394"/>
            </a:solidFill>
            <a:prstDash val="solid"/>
          </a:ln>
        </p:spPr>
      </p:sp>
      <p:sp>
        <p:nvSpPr>
          <p:cNvPr id="11" name="Text 9"/>
          <p:cNvSpPr/>
          <p:nvPr/>
        </p:nvSpPr>
        <p:spPr>
          <a:xfrm>
            <a:off x="6446520" y="1261872"/>
            <a:ext cx="914400" cy="457200"/>
          </a:xfrm>
          <a:prstGeom prst="rect">
            <a:avLst/>
          </a:prstGeom>
          <a:noFill/>
          <a:ln/>
        </p:spPr>
        <p:txBody>
          <a:bodyPr wrap="square" rtlCol="0" anchor="ctr"/>
          <a:lstStyle/>
          <a:p>
            <a:pPr indent="0" marL="0">
              <a:buNone/>
            </a:pPr>
            <a:r>
              <a:rPr lang="en-US" sz="2200" b="1" dirty="0">
                <a:solidFill>
                  <a:srgbClr val="E8B84B"/>
                </a:solidFill>
                <a:latin typeface="Cambria" pitchFamily="34" charset="0"/>
                <a:ea typeface="Cambria" pitchFamily="34" charset="-122"/>
                <a:cs typeface="Cambria" pitchFamily="34" charset="-120"/>
              </a:rPr>
              <a:t>02</a:t>
            </a:r>
            <a:endParaRPr lang="en-US" sz="2200" dirty="0"/>
          </a:p>
        </p:txBody>
      </p:sp>
      <p:sp>
        <p:nvSpPr>
          <p:cNvPr id="12" name="Text 10"/>
          <p:cNvSpPr/>
          <p:nvPr/>
        </p:nvSpPr>
        <p:spPr>
          <a:xfrm>
            <a:off x="6446520" y="1901952"/>
            <a:ext cx="5257800" cy="1554480"/>
          </a:xfrm>
          <a:prstGeom prst="rect">
            <a:avLst/>
          </a:prstGeom>
          <a:noFill/>
          <a:ln/>
        </p:spPr>
        <p:txBody>
          <a:bodyPr wrap="square" rtlCol="0" anchor="ctr"/>
          <a:lstStyle/>
          <a:p>
            <a:pPr indent="0" marL="0">
              <a:lnSpc>
                <a:spcPct val="130000"/>
              </a:lnSpc>
              <a:buNone/>
            </a:pPr>
            <a:r>
              <a:rPr lang="en-US" sz="1400" dirty="0">
                <a:solidFill>
                  <a:srgbClr val="1A1A1A"/>
                </a:solidFill>
                <a:latin typeface="Calibri" pitchFamily="34" charset="0"/>
                <a:ea typeface="Calibri" pitchFamily="34" charset="-122"/>
                <a:cs typeface="Calibri" pitchFamily="34" charset="-120"/>
              </a:rPr>
              <a:t>Build one live pivot for your most-used report and connect it to a slicer</a:t>
            </a:r>
            <a:endParaRPr lang="en-US" sz="1400" dirty="0"/>
          </a:p>
        </p:txBody>
      </p:sp>
      <p:sp>
        <p:nvSpPr>
          <p:cNvPr id="13" name="Shape 11"/>
          <p:cNvSpPr/>
          <p:nvPr/>
        </p:nvSpPr>
        <p:spPr>
          <a:xfrm>
            <a:off x="365760" y="3794760"/>
            <a:ext cx="5623560" cy="2423160"/>
          </a:xfrm>
          <a:prstGeom prst="rect">
            <a:avLst/>
          </a:prstGeom>
          <a:solidFill>
            <a:srgbClr val="E7EEF4"/>
          </a:solidFill>
          <a:ln w="12700">
            <a:solidFill>
              <a:srgbClr val="B6CBDF"/>
            </a:solidFill>
            <a:prstDash val="solid"/>
          </a:ln>
        </p:spPr>
      </p:sp>
      <p:sp>
        <p:nvSpPr>
          <p:cNvPr id="14" name="Shape 12"/>
          <p:cNvSpPr/>
          <p:nvPr/>
        </p:nvSpPr>
        <p:spPr>
          <a:xfrm>
            <a:off x="365760" y="3794760"/>
            <a:ext cx="5623560" cy="594360"/>
          </a:xfrm>
          <a:prstGeom prst="rect">
            <a:avLst/>
          </a:prstGeom>
          <a:solidFill>
            <a:srgbClr val="0B5394"/>
          </a:solidFill>
          <a:ln w="12700">
            <a:solidFill>
              <a:srgbClr val="0B5394"/>
            </a:solidFill>
            <a:prstDash val="solid"/>
          </a:ln>
        </p:spPr>
      </p:sp>
      <p:sp>
        <p:nvSpPr>
          <p:cNvPr id="15" name="Text 13"/>
          <p:cNvSpPr/>
          <p:nvPr/>
        </p:nvSpPr>
        <p:spPr>
          <a:xfrm>
            <a:off x="548640" y="3867912"/>
            <a:ext cx="914400" cy="457200"/>
          </a:xfrm>
          <a:prstGeom prst="rect">
            <a:avLst/>
          </a:prstGeom>
          <a:noFill/>
          <a:ln/>
        </p:spPr>
        <p:txBody>
          <a:bodyPr wrap="square" rtlCol="0" anchor="ctr"/>
          <a:lstStyle/>
          <a:p>
            <a:pPr indent="0" marL="0">
              <a:buNone/>
            </a:pPr>
            <a:r>
              <a:rPr lang="en-US" sz="2200" b="1" dirty="0">
                <a:solidFill>
                  <a:srgbClr val="E8B84B"/>
                </a:solidFill>
                <a:latin typeface="Cambria" pitchFamily="34" charset="0"/>
                <a:ea typeface="Cambria" pitchFamily="34" charset="-122"/>
                <a:cs typeface="Cambria" pitchFamily="34" charset="-120"/>
              </a:rPr>
              <a:t>03</a:t>
            </a:r>
            <a:endParaRPr lang="en-US" sz="2200" dirty="0"/>
          </a:p>
        </p:txBody>
      </p:sp>
      <p:sp>
        <p:nvSpPr>
          <p:cNvPr id="16" name="Text 14"/>
          <p:cNvSpPr/>
          <p:nvPr/>
        </p:nvSpPr>
        <p:spPr>
          <a:xfrm>
            <a:off x="548640" y="4507992"/>
            <a:ext cx="5257800" cy="1554480"/>
          </a:xfrm>
          <a:prstGeom prst="rect">
            <a:avLst/>
          </a:prstGeom>
          <a:noFill/>
          <a:ln/>
        </p:spPr>
        <p:txBody>
          <a:bodyPr wrap="square" rtlCol="0" anchor="ctr"/>
          <a:lstStyle/>
          <a:p>
            <a:pPr indent="0" marL="0">
              <a:lnSpc>
                <a:spcPct val="130000"/>
              </a:lnSpc>
              <a:buNone/>
            </a:pPr>
            <a:r>
              <a:rPr lang="en-US" sz="1400" dirty="0">
                <a:solidFill>
                  <a:srgbClr val="1A1A1A"/>
                </a:solidFill>
                <a:latin typeface="Calibri" pitchFamily="34" charset="0"/>
                <a:ea typeface="Calibri" pitchFamily="34" charset="-122"/>
                <a:cs typeface="Calibri" pitchFamily="34" charset="-120"/>
              </a:rPr>
              <a:t>Automate your next data cleaning task using Power Query — record it once, refresh forever</a:t>
            </a:r>
            <a:endParaRPr lang="en-US" sz="1400" dirty="0"/>
          </a:p>
        </p:txBody>
      </p:sp>
      <p:sp>
        <p:nvSpPr>
          <p:cNvPr id="17" name="Shape 15"/>
          <p:cNvSpPr/>
          <p:nvPr/>
        </p:nvSpPr>
        <p:spPr>
          <a:xfrm>
            <a:off x="6263640" y="3794760"/>
            <a:ext cx="5623560" cy="2423160"/>
          </a:xfrm>
          <a:prstGeom prst="rect">
            <a:avLst/>
          </a:prstGeom>
          <a:solidFill>
            <a:srgbClr val="E7EEF4"/>
          </a:solidFill>
          <a:ln w="12700">
            <a:solidFill>
              <a:srgbClr val="B6CBDF"/>
            </a:solidFill>
            <a:prstDash val="solid"/>
          </a:ln>
        </p:spPr>
      </p:sp>
      <p:sp>
        <p:nvSpPr>
          <p:cNvPr id="18" name="Shape 16"/>
          <p:cNvSpPr/>
          <p:nvPr/>
        </p:nvSpPr>
        <p:spPr>
          <a:xfrm>
            <a:off x="6263640" y="3794760"/>
            <a:ext cx="5623560" cy="594360"/>
          </a:xfrm>
          <a:prstGeom prst="rect">
            <a:avLst/>
          </a:prstGeom>
          <a:solidFill>
            <a:srgbClr val="0B5394"/>
          </a:solidFill>
          <a:ln w="12700">
            <a:solidFill>
              <a:srgbClr val="0B5394"/>
            </a:solidFill>
            <a:prstDash val="solid"/>
          </a:ln>
        </p:spPr>
      </p:sp>
      <p:sp>
        <p:nvSpPr>
          <p:cNvPr id="19" name="Text 17"/>
          <p:cNvSpPr/>
          <p:nvPr/>
        </p:nvSpPr>
        <p:spPr>
          <a:xfrm>
            <a:off x="6446520" y="3867912"/>
            <a:ext cx="914400" cy="457200"/>
          </a:xfrm>
          <a:prstGeom prst="rect">
            <a:avLst/>
          </a:prstGeom>
          <a:noFill/>
          <a:ln/>
        </p:spPr>
        <p:txBody>
          <a:bodyPr wrap="square" rtlCol="0" anchor="ctr"/>
          <a:lstStyle/>
          <a:p>
            <a:pPr indent="0" marL="0">
              <a:buNone/>
            </a:pPr>
            <a:r>
              <a:rPr lang="en-US" sz="2200" b="1" dirty="0">
                <a:solidFill>
                  <a:srgbClr val="E8B84B"/>
                </a:solidFill>
                <a:latin typeface="Cambria" pitchFamily="34" charset="0"/>
                <a:ea typeface="Cambria" pitchFamily="34" charset="-122"/>
                <a:cs typeface="Cambria" pitchFamily="34" charset="-120"/>
              </a:rPr>
              <a:t>04</a:t>
            </a:r>
            <a:endParaRPr lang="en-US" sz="2200" dirty="0"/>
          </a:p>
        </p:txBody>
      </p:sp>
      <p:sp>
        <p:nvSpPr>
          <p:cNvPr id="20" name="Text 18"/>
          <p:cNvSpPr/>
          <p:nvPr/>
        </p:nvSpPr>
        <p:spPr>
          <a:xfrm>
            <a:off x="6446520" y="4507992"/>
            <a:ext cx="5257800" cy="1554480"/>
          </a:xfrm>
          <a:prstGeom prst="rect">
            <a:avLst/>
          </a:prstGeom>
          <a:noFill/>
          <a:ln/>
        </p:spPr>
        <p:txBody>
          <a:bodyPr wrap="square" rtlCol="0" anchor="ctr"/>
          <a:lstStyle/>
          <a:p>
            <a:pPr indent="0" marL="0">
              <a:lnSpc>
                <a:spcPct val="130000"/>
              </a:lnSpc>
              <a:buNone/>
            </a:pPr>
            <a:r>
              <a:rPr lang="en-US" sz="1400" dirty="0">
                <a:solidFill>
                  <a:srgbClr val="1A1A1A"/>
                </a:solidFill>
                <a:latin typeface="Calibri" pitchFamily="34" charset="0"/>
                <a:ea typeface="Calibri" pitchFamily="34" charset="-122"/>
                <a:cs typeface="Calibri" pitchFamily="34" charset="-120"/>
              </a:rPr>
              <a:t>Redesign one dashboard using the data-ink principle: remove three non-data elements</a:t>
            </a:r>
            <a:endParaRPr lang="en-US" sz="1400" dirty="0"/>
          </a:p>
        </p:txBody>
      </p:sp>
      <p:sp>
        <p:nvSpPr>
          <p:cNvPr id="21" name="Text 19"/>
          <p:cNvSpPr/>
          <p:nvPr/>
        </p:nvSpPr>
        <p:spPr>
          <a:xfrm>
            <a:off x="274320" y="6583680"/>
            <a:ext cx="4572000" cy="201168"/>
          </a:xfrm>
          <a:prstGeom prst="rect">
            <a:avLst/>
          </a:prstGeom>
          <a:noFill/>
          <a:ln/>
        </p:spPr>
        <p:txBody>
          <a:bodyPr wrap="square" rtlCol="0" anchor="ctr"/>
          <a:lstStyle/>
          <a:p>
            <a:pPr indent="0" marL="0">
              <a:buNone/>
            </a:pPr>
            <a:r>
              <a:rPr lang="en-US" sz="800" dirty="0">
                <a:solidFill>
                  <a:srgbClr val="888888"/>
                </a:solidFill>
                <a:latin typeface="Calibri" pitchFamily="34" charset="0"/>
                <a:ea typeface="Calibri" pitchFamily="34" charset="-122"/>
                <a:cs typeface="Calibri" pitchFamily="34" charset="-120"/>
              </a:rPr>
              <a:t>Meridian Training Co.</a:t>
            </a:r>
            <a:endParaRPr lang="en-US" sz="800" dirty="0"/>
          </a:p>
        </p:txBody>
      </p:sp>
      <p:sp>
        <p:nvSpPr>
          <p:cNvPr id="22" name="Text 20"/>
          <p:cNvSpPr/>
          <p:nvPr/>
        </p:nvSpPr>
        <p:spPr>
          <a:xfrm>
            <a:off x="7315200" y="6583680"/>
            <a:ext cx="4572000" cy="201168"/>
          </a:xfrm>
          <a:prstGeom prst="rect">
            <a:avLst/>
          </a:prstGeom>
          <a:noFill/>
          <a:ln/>
        </p:spPr>
        <p:txBody>
          <a:bodyPr wrap="square" rtlCol="0" anchor="ctr"/>
          <a:lstStyle/>
          <a:p>
            <a:pPr algn="r" indent="0" marL="0">
              <a:buNone/>
            </a:pPr>
            <a:r>
              <a:rPr lang="en-US" sz="800" dirty="0">
                <a:solidFill>
                  <a:srgbClr val="888888"/>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sp>
        <p:nvSpPr>
          <p:cNvPr id="2" name="Shape 0"/>
          <p:cNvSpPr/>
          <p:nvPr/>
        </p:nvSpPr>
        <p:spPr>
          <a:xfrm>
            <a:off x="0" y="0"/>
            <a:ext cx="12188952" cy="64008"/>
          </a:xfrm>
          <a:prstGeom prst="rect">
            <a:avLst/>
          </a:prstGeom>
          <a:solidFill>
            <a:srgbClr val="0B5394"/>
          </a:solidFill>
          <a:ln/>
        </p:spPr>
      </p:sp>
      <p:sp>
        <p:nvSpPr>
          <p:cNvPr id="3" name="Text 1"/>
          <p:cNvSpPr/>
          <p:nvPr/>
        </p:nvSpPr>
        <p:spPr>
          <a:xfrm>
            <a:off x="457200" y="137160"/>
            <a:ext cx="11247120" cy="594360"/>
          </a:xfrm>
          <a:prstGeom prst="rect">
            <a:avLst/>
          </a:prstGeom>
          <a:noFill/>
          <a:ln/>
        </p:spPr>
        <p:txBody>
          <a:bodyPr wrap="square" rtlCol="0" anchor="ctr"/>
          <a:lstStyle/>
          <a:p>
            <a:pPr indent="0" marL="0">
              <a:buNone/>
            </a:pPr>
            <a:r>
              <a:rPr lang="en-US" sz="3000" b="1" dirty="0">
                <a:solidFill>
                  <a:srgbClr val="0B5394"/>
                </a:solidFill>
                <a:latin typeface="Cambria" pitchFamily="34" charset="0"/>
                <a:ea typeface="Cambria" pitchFamily="34" charset="-122"/>
                <a:cs typeface="Cambria" pitchFamily="34" charset="-120"/>
              </a:rPr>
              <a:t>Before You Leave the Room</a:t>
            </a:r>
            <a:endParaRPr lang="en-US" sz="3000" dirty="0"/>
          </a:p>
        </p:txBody>
      </p:sp>
      <p:sp>
        <p:nvSpPr>
          <p:cNvPr id="4" name="Shape 2"/>
          <p:cNvSpPr/>
          <p:nvPr/>
        </p:nvSpPr>
        <p:spPr>
          <a:xfrm>
            <a:off x="365760" y="896112"/>
            <a:ext cx="5486400" cy="5623560"/>
          </a:xfrm>
          <a:prstGeom prst="rect">
            <a:avLst/>
          </a:prstGeom>
          <a:solidFill>
            <a:srgbClr val="E7EEF4"/>
          </a:solidFill>
          <a:ln w="12700">
            <a:solidFill>
              <a:srgbClr val="C2D4E4"/>
            </a:solidFill>
            <a:prstDash val="solid"/>
          </a:ln>
        </p:spPr>
      </p:sp>
      <p:sp>
        <p:nvSpPr>
          <p:cNvPr id="5" name="Text 3"/>
          <p:cNvSpPr/>
          <p:nvPr/>
        </p:nvSpPr>
        <p:spPr>
          <a:xfrm>
            <a:off x="502920" y="1005840"/>
            <a:ext cx="5212080" cy="411480"/>
          </a:xfrm>
          <a:prstGeom prst="rect">
            <a:avLst/>
          </a:prstGeom>
          <a:noFill/>
          <a:ln/>
        </p:spPr>
        <p:txBody>
          <a:bodyPr wrap="square" rtlCol="0" anchor="ctr"/>
          <a:lstStyle/>
          <a:p>
            <a:pPr indent="0" marL="0">
              <a:buNone/>
            </a:pPr>
            <a:r>
              <a:rPr lang="en-US" sz="1400" b="1" dirty="0">
                <a:solidFill>
                  <a:srgbClr val="0B5394"/>
                </a:solidFill>
                <a:latin typeface="Cambria" pitchFamily="34" charset="0"/>
                <a:ea typeface="Cambria" pitchFamily="34" charset="-122"/>
                <a:cs typeface="Cambria" pitchFamily="34" charset="-120"/>
              </a:rPr>
              <a:t>Three Questions to Answer Now</a:t>
            </a:r>
            <a:endParaRPr lang="en-US" sz="1400" dirty="0"/>
          </a:p>
        </p:txBody>
      </p:sp>
      <p:sp>
        <p:nvSpPr>
          <p:cNvPr id="6" name="Shape 4"/>
          <p:cNvSpPr/>
          <p:nvPr/>
        </p:nvSpPr>
        <p:spPr>
          <a:xfrm>
            <a:off x="548640" y="1600200"/>
            <a:ext cx="365760" cy="365760"/>
          </a:xfrm>
          <a:prstGeom prst="ellipse">
            <a:avLst/>
          </a:prstGeom>
          <a:solidFill>
            <a:srgbClr val="0B5394"/>
          </a:solidFill>
          <a:ln w="12700">
            <a:solidFill>
              <a:srgbClr val="0B5394"/>
            </a:solidFill>
            <a:prstDash val="solid"/>
          </a:ln>
        </p:spPr>
      </p:sp>
      <p:sp>
        <p:nvSpPr>
          <p:cNvPr id="7" name="Text 5"/>
          <p:cNvSpPr/>
          <p:nvPr/>
        </p:nvSpPr>
        <p:spPr>
          <a:xfrm>
            <a:off x="548640" y="1600200"/>
            <a:ext cx="365760" cy="365760"/>
          </a:xfrm>
          <a:prstGeom prst="rect">
            <a:avLst/>
          </a:prstGeom>
          <a:noFill/>
          <a:ln/>
        </p:spPr>
        <p:txBody>
          <a:bodyPr wrap="square" rtlCol="0" anchor="ctr"/>
          <a:lstStyle/>
          <a:p>
            <a:pPr algn="ctr" indent="0" marL="0">
              <a:buNone/>
            </a:pPr>
            <a:r>
              <a:rPr lang="en-US" sz="1100" b="1" dirty="0">
                <a:solidFill>
                  <a:srgbClr val="FFFFFF"/>
                </a:solidFill>
                <a:latin typeface="Cambria" pitchFamily="34" charset="0"/>
                <a:ea typeface="Cambria" pitchFamily="34" charset="-122"/>
                <a:cs typeface="Cambria" pitchFamily="34" charset="-120"/>
              </a:rPr>
              <a:t>1</a:t>
            </a:r>
            <a:endParaRPr lang="en-US" sz="1100" dirty="0"/>
          </a:p>
        </p:txBody>
      </p:sp>
      <p:sp>
        <p:nvSpPr>
          <p:cNvPr id="8" name="Text 6"/>
          <p:cNvSpPr/>
          <p:nvPr/>
        </p:nvSpPr>
        <p:spPr>
          <a:xfrm>
            <a:off x="1005840" y="1527048"/>
            <a:ext cx="4663440" cy="777240"/>
          </a:xfrm>
          <a:prstGeom prst="rect">
            <a:avLst/>
          </a:prstGeom>
          <a:noFill/>
          <a:ln/>
        </p:spPr>
        <p:txBody>
          <a:bodyPr wrap="square" rtlCol="0" anchor="ctr"/>
          <a:lstStyle/>
          <a:p>
            <a:pPr indent="0" marL="0">
              <a:lnSpc>
                <a:spcPct val="130000"/>
              </a:lnSpc>
              <a:buNone/>
            </a:pPr>
            <a:r>
              <a:rPr lang="en-US" sz="1300" dirty="0">
                <a:solidFill>
                  <a:srgbClr val="1A1A1A"/>
                </a:solidFill>
                <a:latin typeface="Calibri" pitchFamily="34" charset="0"/>
                <a:ea typeface="Calibri" pitchFamily="34" charset="-122"/>
                <a:cs typeface="Calibri" pitchFamily="34" charset="-120"/>
              </a:rPr>
              <a:t>What is the ONE thing from today you'll use in your next working day?</a:t>
            </a:r>
            <a:endParaRPr lang="en-US" sz="1300" dirty="0"/>
          </a:p>
        </p:txBody>
      </p:sp>
      <p:sp>
        <p:nvSpPr>
          <p:cNvPr id="9" name="Shape 7"/>
          <p:cNvSpPr/>
          <p:nvPr/>
        </p:nvSpPr>
        <p:spPr>
          <a:xfrm>
            <a:off x="548640" y="3172968"/>
            <a:ext cx="365760" cy="365760"/>
          </a:xfrm>
          <a:prstGeom prst="ellipse">
            <a:avLst/>
          </a:prstGeom>
          <a:solidFill>
            <a:srgbClr val="0B5394"/>
          </a:solidFill>
          <a:ln w="12700">
            <a:solidFill>
              <a:srgbClr val="0B5394"/>
            </a:solidFill>
            <a:prstDash val="solid"/>
          </a:ln>
        </p:spPr>
      </p:sp>
      <p:sp>
        <p:nvSpPr>
          <p:cNvPr id="10" name="Text 8"/>
          <p:cNvSpPr/>
          <p:nvPr/>
        </p:nvSpPr>
        <p:spPr>
          <a:xfrm>
            <a:off x="548640" y="3172968"/>
            <a:ext cx="365760" cy="365760"/>
          </a:xfrm>
          <a:prstGeom prst="rect">
            <a:avLst/>
          </a:prstGeom>
          <a:noFill/>
          <a:ln/>
        </p:spPr>
        <p:txBody>
          <a:bodyPr wrap="square" rtlCol="0" anchor="ctr"/>
          <a:lstStyle/>
          <a:p>
            <a:pPr algn="ctr" indent="0" marL="0">
              <a:buNone/>
            </a:pPr>
            <a:r>
              <a:rPr lang="en-US" sz="1100" b="1" dirty="0">
                <a:solidFill>
                  <a:srgbClr val="FFFFFF"/>
                </a:solidFill>
                <a:latin typeface="Cambria" pitchFamily="34" charset="0"/>
                <a:ea typeface="Cambria" pitchFamily="34" charset="-122"/>
                <a:cs typeface="Cambria" pitchFamily="34" charset="-120"/>
              </a:rPr>
              <a:t>2</a:t>
            </a:r>
            <a:endParaRPr lang="en-US" sz="1100" dirty="0"/>
          </a:p>
        </p:txBody>
      </p:sp>
      <p:sp>
        <p:nvSpPr>
          <p:cNvPr id="11" name="Text 9"/>
          <p:cNvSpPr/>
          <p:nvPr/>
        </p:nvSpPr>
        <p:spPr>
          <a:xfrm>
            <a:off x="1005840" y="3099816"/>
            <a:ext cx="4663440" cy="777240"/>
          </a:xfrm>
          <a:prstGeom prst="rect">
            <a:avLst/>
          </a:prstGeom>
          <a:noFill/>
          <a:ln/>
        </p:spPr>
        <p:txBody>
          <a:bodyPr wrap="square" rtlCol="0" anchor="ctr"/>
          <a:lstStyle/>
          <a:p>
            <a:pPr indent="0" marL="0">
              <a:lnSpc>
                <a:spcPct val="130000"/>
              </a:lnSpc>
              <a:buNone/>
            </a:pPr>
            <a:r>
              <a:rPr lang="en-US" sz="1300" dirty="0">
                <a:solidFill>
                  <a:srgbClr val="1A1A1A"/>
                </a:solidFill>
                <a:latin typeface="Calibri" pitchFamily="34" charset="0"/>
                <a:ea typeface="Calibri" pitchFamily="34" charset="-122"/>
                <a:cs typeface="Calibri" pitchFamily="34" charset="-120"/>
              </a:rPr>
              <a:t>Which module gave you the biggest "I didn't know that" moment?</a:t>
            </a:r>
            <a:endParaRPr lang="en-US" sz="1300" dirty="0"/>
          </a:p>
        </p:txBody>
      </p:sp>
      <p:sp>
        <p:nvSpPr>
          <p:cNvPr id="12" name="Shape 10"/>
          <p:cNvSpPr/>
          <p:nvPr/>
        </p:nvSpPr>
        <p:spPr>
          <a:xfrm>
            <a:off x="548640" y="4745736"/>
            <a:ext cx="365760" cy="365760"/>
          </a:xfrm>
          <a:prstGeom prst="ellipse">
            <a:avLst/>
          </a:prstGeom>
          <a:solidFill>
            <a:srgbClr val="0B5394"/>
          </a:solidFill>
          <a:ln w="12700">
            <a:solidFill>
              <a:srgbClr val="0B5394"/>
            </a:solidFill>
            <a:prstDash val="solid"/>
          </a:ln>
        </p:spPr>
      </p:sp>
      <p:sp>
        <p:nvSpPr>
          <p:cNvPr id="13" name="Text 11"/>
          <p:cNvSpPr/>
          <p:nvPr/>
        </p:nvSpPr>
        <p:spPr>
          <a:xfrm>
            <a:off x="548640" y="4745736"/>
            <a:ext cx="365760" cy="365760"/>
          </a:xfrm>
          <a:prstGeom prst="rect">
            <a:avLst/>
          </a:prstGeom>
          <a:noFill/>
          <a:ln/>
        </p:spPr>
        <p:txBody>
          <a:bodyPr wrap="square" rtlCol="0" anchor="ctr"/>
          <a:lstStyle/>
          <a:p>
            <a:pPr algn="ctr" indent="0" marL="0">
              <a:buNone/>
            </a:pPr>
            <a:r>
              <a:rPr lang="en-US" sz="1100" b="1" dirty="0">
                <a:solidFill>
                  <a:srgbClr val="FFFFFF"/>
                </a:solidFill>
                <a:latin typeface="Cambria" pitchFamily="34" charset="0"/>
                <a:ea typeface="Cambria" pitchFamily="34" charset="-122"/>
                <a:cs typeface="Cambria" pitchFamily="34" charset="-120"/>
              </a:rPr>
              <a:t>3</a:t>
            </a:r>
            <a:endParaRPr lang="en-US" sz="1100" dirty="0"/>
          </a:p>
        </p:txBody>
      </p:sp>
      <p:sp>
        <p:nvSpPr>
          <p:cNvPr id="14" name="Text 12"/>
          <p:cNvSpPr/>
          <p:nvPr/>
        </p:nvSpPr>
        <p:spPr>
          <a:xfrm>
            <a:off x="1005840" y="4672584"/>
            <a:ext cx="4663440" cy="777240"/>
          </a:xfrm>
          <a:prstGeom prst="rect">
            <a:avLst/>
          </a:prstGeom>
          <a:noFill/>
          <a:ln/>
        </p:spPr>
        <p:txBody>
          <a:bodyPr wrap="square" rtlCol="0" anchor="ctr"/>
          <a:lstStyle/>
          <a:p>
            <a:pPr indent="0" marL="0">
              <a:lnSpc>
                <a:spcPct val="130000"/>
              </a:lnSpc>
              <a:buNone/>
            </a:pPr>
            <a:r>
              <a:rPr lang="en-US" sz="1300" dirty="0">
                <a:solidFill>
                  <a:srgbClr val="1A1A1A"/>
                </a:solidFill>
                <a:latin typeface="Calibri" pitchFamily="34" charset="0"/>
                <a:ea typeface="Calibri" pitchFamily="34" charset="-122"/>
                <a:cs typeface="Calibri" pitchFamily="34" charset="-120"/>
              </a:rPr>
              <a:t>What would you like to explore further — what question is still open?</a:t>
            </a:r>
            <a:endParaRPr lang="en-US" sz="1300" dirty="0"/>
          </a:p>
        </p:txBody>
      </p:sp>
      <p:sp>
        <p:nvSpPr>
          <p:cNvPr id="15" name="Shape 13"/>
          <p:cNvSpPr/>
          <p:nvPr/>
        </p:nvSpPr>
        <p:spPr>
          <a:xfrm>
            <a:off x="6080760" y="896112"/>
            <a:ext cx="5742432" cy="5623560"/>
          </a:xfrm>
          <a:prstGeom prst="rect">
            <a:avLst/>
          </a:prstGeom>
          <a:solidFill>
            <a:srgbClr val="ECE9F1"/>
          </a:solidFill>
          <a:ln w="12700">
            <a:solidFill>
              <a:srgbClr val="CFC9DD"/>
            </a:solidFill>
            <a:prstDash val="solid"/>
          </a:ln>
        </p:spPr>
      </p:sp>
      <p:sp>
        <p:nvSpPr>
          <p:cNvPr id="16" name="Text 14"/>
          <p:cNvSpPr/>
          <p:nvPr/>
        </p:nvSpPr>
        <p:spPr>
          <a:xfrm>
            <a:off x="6217920" y="1005840"/>
            <a:ext cx="5468112" cy="411480"/>
          </a:xfrm>
          <a:prstGeom prst="rect">
            <a:avLst/>
          </a:prstGeom>
          <a:noFill/>
          <a:ln/>
        </p:spPr>
        <p:txBody>
          <a:bodyPr wrap="square" rtlCol="0" anchor="ctr"/>
          <a:lstStyle/>
          <a:p>
            <a:pPr indent="0" marL="0">
              <a:buNone/>
            </a:pPr>
            <a:r>
              <a:rPr lang="en-US" sz="1400" b="1" dirty="0">
                <a:solidFill>
                  <a:srgbClr val="3D2776"/>
                </a:solidFill>
                <a:latin typeface="Cambria" pitchFamily="34" charset="0"/>
                <a:ea typeface="Cambria" pitchFamily="34" charset="-122"/>
                <a:cs typeface="Cambria" pitchFamily="34" charset="-120"/>
              </a:rPr>
              <a:t>Resources &amp; Next Steps</a:t>
            </a:r>
            <a:endParaRPr lang="en-US" sz="1400" dirty="0"/>
          </a:p>
        </p:txBody>
      </p:sp>
      <p:sp>
        <p:nvSpPr>
          <p:cNvPr id="17" name="Text 15"/>
          <p:cNvSpPr/>
          <p:nvPr/>
        </p:nvSpPr>
        <p:spPr>
          <a:xfrm>
            <a:off x="6236208" y="1600200"/>
            <a:ext cx="457200" cy="457200"/>
          </a:xfrm>
          <a:prstGeom prst="rect">
            <a:avLst/>
          </a:prstGeom>
          <a:noFill/>
          <a:ln/>
        </p:spPr>
        <p:txBody>
          <a:bodyPr wrap="square" rtlCol="0" anchor="ctr"/>
          <a:lstStyle/>
          <a:p>
            <a:pPr indent="0" marL="0">
              <a:buNone/>
            </a:pPr>
            <a:r>
              <a:rPr lang="en-US" sz="1800" dirty="0">
                <a:solidFill>
                  <a:srgbClr val="000000"/>
                </a:solidFill>
              </a:rPr>
              <a:t>[1]</a:t>
            </a:r>
            <a:endParaRPr lang="en-US" sz="1800" dirty="0"/>
          </a:p>
        </p:txBody>
      </p:sp>
      <p:sp>
        <p:nvSpPr>
          <p:cNvPr id="18" name="Text 16"/>
          <p:cNvSpPr/>
          <p:nvPr/>
        </p:nvSpPr>
        <p:spPr>
          <a:xfrm>
            <a:off x="6784848" y="1618488"/>
            <a:ext cx="4846320" cy="347472"/>
          </a:xfrm>
          <a:prstGeom prst="rect">
            <a:avLst/>
          </a:prstGeom>
          <a:noFill/>
          <a:ln/>
        </p:spPr>
        <p:txBody>
          <a:bodyPr wrap="square" rtlCol="0" anchor="ctr"/>
          <a:lstStyle/>
          <a:p>
            <a:pPr indent="0" marL="0">
              <a:buNone/>
            </a:pPr>
            <a:r>
              <a:rPr lang="en-US" sz="1300" b="1" dirty="0">
                <a:solidFill>
                  <a:srgbClr val="3D2776"/>
                </a:solidFill>
                <a:latin typeface="Cambria" pitchFamily="34" charset="0"/>
                <a:ea typeface="Cambria" pitchFamily="34" charset="-122"/>
                <a:cs typeface="Cambria" pitchFamily="34" charset="-120"/>
              </a:rPr>
              <a:t>Exercise files</a:t>
            </a:r>
            <a:endParaRPr lang="en-US" sz="1300" dirty="0"/>
          </a:p>
        </p:txBody>
      </p:sp>
      <p:sp>
        <p:nvSpPr>
          <p:cNvPr id="19" name="Text 17"/>
          <p:cNvSpPr/>
          <p:nvPr/>
        </p:nvSpPr>
        <p:spPr>
          <a:xfrm>
            <a:off x="6784848" y="1984248"/>
            <a:ext cx="4846320" cy="594360"/>
          </a:xfrm>
          <a:prstGeom prst="rect">
            <a:avLst/>
          </a:prstGeom>
          <a:noFill/>
          <a:ln/>
        </p:spPr>
        <p:txBody>
          <a:bodyPr wrap="square" rtlCol="0" anchor="ctr"/>
          <a:lstStyle/>
          <a:p>
            <a:pPr indent="0" marL="0">
              <a:lnSpc>
                <a:spcPct val="120000"/>
              </a:lnSpc>
              <a:buNone/>
            </a:pPr>
            <a:r>
              <a:rPr lang="en-US" sz="1100" dirty="0">
                <a:solidFill>
                  <a:srgbClr val="1A1A1A"/>
                </a:solidFill>
                <a:latin typeface="Calibri" pitchFamily="34" charset="0"/>
                <a:ea typeface="Calibri" pitchFamily="34" charset="-122"/>
                <a:cs typeface="Calibri" pitchFamily="34" charset="-120"/>
              </a:rPr>
              <a:t>All three exercise workbooks + answer sheets shared via email within 24 hrs</a:t>
            </a:r>
            <a:endParaRPr lang="en-US" sz="1100" dirty="0"/>
          </a:p>
        </p:txBody>
      </p:sp>
      <p:sp>
        <p:nvSpPr>
          <p:cNvPr id="20" name="Text 18"/>
          <p:cNvSpPr/>
          <p:nvPr/>
        </p:nvSpPr>
        <p:spPr>
          <a:xfrm>
            <a:off x="6236208" y="2770632"/>
            <a:ext cx="457200" cy="457200"/>
          </a:xfrm>
          <a:prstGeom prst="rect">
            <a:avLst/>
          </a:prstGeom>
          <a:noFill/>
          <a:ln/>
        </p:spPr>
        <p:txBody>
          <a:bodyPr wrap="square" rtlCol="0" anchor="ctr"/>
          <a:lstStyle/>
          <a:p>
            <a:pPr indent="0" marL="0">
              <a:buNone/>
            </a:pPr>
            <a:r>
              <a:rPr lang="en-US" sz="1800" dirty="0">
                <a:solidFill>
                  <a:srgbClr val="000000"/>
                </a:solidFill>
              </a:rPr>
              <a:t>[2]</a:t>
            </a:r>
            <a:endParaRPr lang="en-US" sz="1800" dirty="0"/>
          </a:p>
        </p:txBody>
      </p:sp>
      <p:sp>
        <p:nvSpPr>
          <p:cNvPr id="21" name="Text 19"/>
          <p:cNvSpPr/>
          <p:nvPr/>
        </p:nvSpPr>
        <p:spPr>
          <a:xfrm>
            <a:off x="6784848" y="2788920"/>
            <a:ext cx="4846320" cy="347472"/>
          </a:xfrm>
          <a:prstGeom prst="rect">
            <a:avLst/>
          </a:prstGeom>
          <a:noFill/>
          <a:ln/>
        </p:spPr>
        <p:txBody>
          <a:bodyPr wrap="square" rtlCol="0" anchor="ctr"/>
          <a:lstStyle/>
          <a:p>
            <a:pPr indent="0" marL="0">
              <a:buNone/>
            </a:pPr>
            <a:r>
              <a:rPr lang="en-US" sz="1300" b="1" dirty="0">
                <a:solidFill>
                  <a:srgbClr val="3D2776"/>
                </a:solidFill>
                <a:latin typeface="Cambria" pitchFamily="34" charset="0"/>
                <a:ea typeface="Cambria" pitchFamily="34" charset="-122"/>
                <a:cs typeface="Cambria" pitchFamily="34" charset="-120"/>
              </a:rPr>
              <a:t>Formula reference card</a:t>
            </a:r>
            <a:endParaRPr lang="en-US" sz="1300" dirty="0"/>
          </a:p>
        </p:txBody>
      </p:sp>
      <p:sp>
        <p:nvSpPr>
          <p:cNvPr id="22" name="Text 20"/>
          <p:cNvSpPr/>
          <p:nvPr/>
        </p:nvSpPr>
        <p:spPr>
          <a:xfrm>
            <a:off x="6784848" y="3154680"/>
            <a:ext cx="4846320" cy="594360"/>
          </a:xfrm>
          <a:prstGeom prst="rect">
            <a:avLst/>
          </a:prstGeom>
          <a:noFill/>
          <a:ln/>
        </p:spPr>
        <p:txBody>
          <a:bodyPr wrap="square" rtlCol="0" anchor="ctr"/>
          <a:lstStyle/>
          <a:p>
            <a:pPr indent="0" marL="0">
              <a:lnSpc>
                <a:spcPct val="120000"/>
              </a:lnSpc>
              <a:buNone/>
            </a:pPr>
            <a:r>
              <a:rPr lang="en-US" sz="1100" dirty="0">
                <a:solidFill>
                  <a:srgbClr val="1A1A1A"/>
                </a:solidFill>
                <a:latin typeface="Calibri" pitchFamily="34" charset="0"/>
                <a:ea typeface="Calibri" pitchFamily="34" charset="-122"/>
                <a:cs typeface="Calibri" pitchFamily="34" charset="-120"/>
              </a:rPr>
              <a:t>One-page cheat sheet: XLOOKUP, IFS, Power Query steps, dashboard checklist</a:t>
            </a:r>
            <a:endParaRPr lang="en-US" sz="1100" dirty="0"/>
          </a:p>
        </p:txBody>
      </p:sp>
      <p:sp>
        <p:nvSpPr>
          <p:cNvPr id="23" name="Text 21"/>
          <p:cNvSpPr/>
          <p:nvPr/>
        </p:nvSpPr>
        <p:spPr>
          <a:xfrm>
            <a:off x="6236208" y="3941064"/>
            <a:ext cx="457200" cy="457200"/>
          </a:xfrm>
          <a:prstGeom prst="rect">
            <a:avLst/>
          </a:prstGeom>
          <a:noFill/>
          <a:ln/>
        </p:spPr>
        <p:txBody>
          <a:bodyPr wrap="square" rtlCol="0" anchor="ctr"/>
          <a:lstStyle/>
          <a:p>
            <a:pPr indent="0" marL="0">
              <a:buNone/>
            </a:pPr>
            <a:r>
              <a:rPr lang="en-US" sz="1800" dirty="0">
                <a:solidFill>
                  <a:srgbClr val="000000"/>
                </a:solidFill>
              </a:rPr>
              <a:t>[3]</a:t>
            </a:r>
            <a:endParaRPr lang="en-US" sz="1800" dirty="0"/>
          </a:p>
        </p:txBody>
      </p:sp>
      <p:sp>
        <p:nvSpPr>
          <p:cNvPr id="24" name="Text 22"/>
          <p:cNvSpPr/>
          <p:nvPr/>
        </p:nvSpPr>
        <p:spPr>
          <a:xfrm>
            <a:off x="6784848" y="3959352"/>
            <a:ext cx="4846320" cy="347472"/>
          </a:xfrm>
          <a:prstGeom prst="rect">
            <a:avLst/>
          </a:prstGeom>
          <a:noFill/>
          <a:ln/>
        </p:spPr>
        <p:txBody>
          <a:bodyPr wrap="square" rtlCol="0" anchor="ctr"/>
          <a:lstStyle/>
          <a:p>
            <a:pPr indent="0" marL="0">
              <a:buNone/>
            </a:pPr>
            <a:r>
              <a:rPr lang="en-US" sz="1300" b="1" dirty="0">
                <a:solidFill>
                  <a:srgbClr val="3D2776"/>
                </a:solidFill>
                <a:latin typeface="Cambria" pitchFamily="34" charset="0"/>
                <a:ea typeface="Cambria" pitchFamily="34" charset="-122"/>
                <a:cs typeface="Cambria" pitchFamily="34" charset="-120"/>
              </a:rPr>
              <a:t>Practice datasets</a:t>
            </a:r>
            <a:endParaRPr lang="en-US" sz="1300" dirty="0"/>
          </a:p>
        </p:txBody>
      </p:sp>
      <p:sp>
        <p:nvSpPr>
          <p:cNvPr id="25" name="Text 23"/>
          <p:cNvSpPr/>
          <p:nvPr/>
        </p:nvSpPr>
        <p:spPr>
          <a:xfrm>
            <a:off x="6784848" y="4325112"/>
            <a:ext cx="4846320" cy="594360"/>
          </a:xfrm>
          <a:prstGeom prst="rect">
            <a:avLst/>
          </a:prstGeom>
          <a:noFill/>
          <a:ln/>
        </p:spPr>
        <p:txBody>
          <a:bodyPr wrap="square" rtlCol="0" anchor="ctr"/>
          <a:lstStyle/>
          <a:p>
            <a:pPr indent="0" marL="0">
              <a:lnSpc>
                <a:spcPct val="120000"/>
              </a:lnSpc>
              <a:buNone/>
            </a:pPr>
            <a:r>
              <a:rPr lang="en-US" sz="1100" dirty="0">
                <a:solidFill>
                  <a:srgbClr val="1A1A1A"/>
                </a:solidFill>
                <a:latin typeface="Calibri" pitchFamily="34" charset="0"/>
                <a:ea typeface="Calibri" pitchFamily="34" charset="-122"/>
                <a:cs typeface="Calibri" pitchFamily="34" charset="-120"/>
              </a:rPr>
              <a:t>Three additional finance datasets for self-practice: AP, payroll, and budget variance</a:t>
            </a:r>
            <a:endParaRPr lang="en-US" sz="1100" dirty="0"/>
          </a:p>
        </p:txBody>
      </p:sp>
      <p:sp>
        <p:nvSpPr>
          <p:cNvPr id="26" name="Text 24"/>
          <p:cNvSpPr/>
          <p:nvPr/>
        </p:nvSpPr>
        <p:spPr>
          <a:xfrm>
            <a:off x="6236208" y="5111496"/>
            <a:ext cx="457200" cy="457200"/>
          </a:xfrm>
          <a:prstGeom prst="rect">
            <a:avLst/>
          </a:prstGeom>
          <a:noFill/>
          <a:ln/>
        </p:spPr>
        <p:txBody>
          <a:bodyPr wrap="square" rtlCol="0" anchor="ctr"/>
          <a:lstStyle/>
          <a:p>
            <a:pPr indent="0" marL="0">
              <a:buNone/>
            </a:pPr>
            <a:r>
              <a:rPr lang="en-US" sz="1800" dirty="0">
                <a:solidFill>
                  <a:srgbClr val="000000"/>
                </a:solidFill>
              </a:rPr>
              <a:t>[4]</a:t>
            </a:r>
            <a:endParaRPr lang="en-US" sz="1800" dirty="0"/>
          </a:p>
        </p:txBody>
      </p:sp>
      <p:sp>
        <p:nvSpPr>
          <p:cNvPr id="27" name="Text 25"/>
          <p:cNvSpPr/>
          <p:nvPr/>
        </p:nvSpPr>
        <p:spPr>
          <a:xfrm>
            <a:off x="6784848" y="5129784"/>
            <a:ext cx="4846320" cy="347472"/>
          </a:xfrm>
          <a:prstGeom prst="rect">
            <a:avLst/>
          </a:prstGeom>
          <a:noFill/>
          <a:ln/>
        </p:spPr>
        <p:txBody>
          <a:bodyPr wrap="square" rtlCol="0" anchor="ctr"/>
          <a:lstStyle/>
          <a:p>
            <a:pPr indent="0" marL="0">
              <a:buNone/>
            </a:pPr>
            <a:r>
              <a:rPr lang="en-US" sz="1300" b="1" dirty="0">
                <a:solidFill>
                  <a:srgbClr val="3D2776"/>
                </a:solidFill>
                <a:latin typeface="Cambria" pitchFamily="34" charset="0"/>
                <a:ea typeface="Cambria" pitchFamily="34" charset="-122"/>
                <a:cs typeface="Cambria" pitchFamily="34" charset="-120"/>
              </a:rPr>
              <a:t>Follow-up support</a:t>
            </a:r>
            <a:endParaRPr lang="en-US" sz="1300" dirty="0"/>
          </a:p>
        </p:txBody>
      </p:sp>
      <p:sp>
        <p:nvSpPr>
          <p:cNvPr id="28" name="Text 26"/>
          <p:cNvSpPr/>
          <p:nvPr/>
        </p:nvSpPr>
        <p:spPr>
          <a:xfrm>
            <a:off x="6784848" y="5495544"/>
            <a:ext cx="4846320" cy="594360"/>
          </a:xfrm>
          <a:prstGeom prst="rect">
            <a:avLst/>
          </a:prstGeom>
          <a:noFill/>
          <a:ln/>
        </p:spPr>
        <p:txBody>
          <a:bodyPr wrap="square" rtlCol="0" anchor="ctr"/>
          <a:lstStyle/>
          <a:p>
            <a:pPr indent="0" marL="0">
              <a:lnSpc>
                <a:spcPct val="120000"/>
              </a:lnSpc>
              <a:buNone/>
            </a:pPr>
            <a:r>
              <a:rPr lang="en-US" sz="1100" dirty="0">
                <a:solidFill>
                  <a:srgbClr val="1A1A1A"/>
                </a:solidFill>
                <a:latin typeface="Calibri" pitchFamily="34" charset="0"/>
                <a:ea typeface="Calibri" pitchFamily="34" charset="-122"/>
                <a:cs typeface="Calibri" pitchFamily="34" charset="-120"/>
              </a:rPr>
              <a:t>Email your facilitator with questions within 30 days — see contact on the next slide</a:t>
            </a:r>
            <a:endParaRPr lang="en-US" sz="1100" dirty="0"/>
          </a:p>
        </p:txBody>
      </p:sp>
      <p:sp>
        <p:nvSpPr>
          <p:cNvPr id="29" name="Shape 27"/>
          <p:cNvSpPr/>
          <p:nvPr/>
        </p:nvSpPr>
        <p:spPr>
          <a:xfrm>
            <a:off x="365760" y="6537960"/>
            <a:ext cx="11457432" cy="182880"/>
          </a:xfrm>
          <a:prstGeom prst="rect">
            <a:avLst/>
          </a:prstGeom>
          <a:solidFill>
            <a:srgbClr val="0B5394"/>
          </a:solidFill>
          <a:ln w="12700">
            <a:solidFill>
              <a:srgbClr val="0B5394"/>
            </a:solidFill>
            <a:prstDash val="solid"/>
          </a:ln>
        </p:spPr>
      </p:sp>
      <p:sp>
        <p:nvSpPr>
          <p:cNvPr id="30" name="Text 28"/>
          <p:cNvSpPr/>
          <p:nvPr/>
        </p:nvSpPr>
        <p:spPr>
          <a:xfrm>
            <a:off x="274320" y="6583680"/>
            <a:ext cx="4572000" cy="201168"/>
          </a:xfrm>
          <a:prstGeom prst="rect">
            <a:avLst/>
          </a:prstGeom>
          <a:noFill/>
          <a:ln/>
        </p:spPr>
        <p:txBody>
          <a:bodyPr wrap="square" rtlCol="0" anchor="ctr"/>
          <a:lstStyle/>
          <a:p>
            <a:pPr indent="0" marL="0">
              <a:buNone/>
            </a:pPr>
            <a:r>
              <a:rPr lang="en-US" sz="800" dirty="0">
                <a:solidFill>
                  <a:srgbClr val="888888"/>
                </a:solidFill>
                <a:latin typeface="Calibri" pitchFamily="34" charset="0"/>
                <a:ea typeface="Calibri" pitchFamily="34" charset="-122"/>
                <a:cs typeface="Calibri" pitchFamily="34" charset="-120"/>
              </a:rPr>
              <a:t>Meridian Training Co.</a:t>
            </a:r>
            <a:endParaRPr lang="en-US" sz="800" dirty="0"/>
          </a:p>
        </p:txBody>
      </p:sp>
      <p:sp>
        <p:nvSpPr>
          <p:cNvPr id="31" name="Text 29"/>
          <p:cNvSpPr/>
          <p:nvPr/>
        </p:nvSpPr>
        <p:spPr>
          <a:xfrm>
            <a:off x="7315200" y="6583680"/>
            <a:ext cx="4572000" cy="201168"/>
          </a:xfrm>
          <a:prstGeom prst="rect">
            <a:avLst/>
          </a:prstGeom>
          <a:noFill/>
          <a:ln/>
        </p:spPr>
        <p:txBody>
          <a:bodyPr wrap="square" rtlCol="0" anchor="ctr"/>
          <a:lstStyle/>
          <a:p>
            <a:pPr algn="r" indent="0" marL="0">
              <a:buNone/>
            </a:pPr>
            <a:r>
              <a:rPr lang="en-US" sz="800" dirty="0">
                <a:solidFill>
                  <a:srgbClr val="888888"/>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2188952" cy="64008"/>
          </a:xfrm>
          <a:prstGeom prst="rect">
            <a:avLst/>
          </a:prstGeom>
          <a:solidFill>
            <a:srgbClr val="0B5394"/>
          </a:solidFill>
          <a:ln/>
        </p:spPr>
      </p:sp>
      <p:sp>
        <p:nvSpPr>
          <p:cNvPr id="3" name="Text 1"/>
          <p:cNvSpPr/>
          <p:nvPr/>
        </p:nvSpPr>
        <p:spPr>
          <a:xfrm>
            <a:off x="457200" y="182880"/>
            <a:ext cx="10972800" cy="594360"/>
          </a:xfrm>
          <a:prstGeom prst="rect">
            <a:avLst/>
          </a:prstGeom>
          <a:noFill/>
          <a:ln/>
        </p:spPr>
        <p:txBody>
          <a:bodyPr wrap="square" rtlCol="0" anchor="ctr"/>
          <a:lstStyle/>
          <a:p>
            <a:pPr indent="0" marL="0">
              <a:buNone/>
            </a:pPr>
            <a:r>
              <a:rPr lang="en-US" sz="3200" b="1" dirty="0">
                <a:solidFill>
                  <a:srgbClr val="0B5394"/>
                </a:solidFill>
                <a:latin typeface="Cambria" pitchFamily="34" charset="0"/>
                <a:ea typeface="Cambria" pitchFamily="34" charset="-122"/>
                <a:cs typeface="Cambria" pitchFamily="34" charset="-120"/>
              </a:rPr>
              <a:t>Today's Programme</a:t>
            </a:r>
            <a:endParaRPr lang="en-US" sz="3200" dirty="0"/>
          </a:p>
        </p:txBody>
      </p:sp>
      <p:sp>
        <p:nvSpPr>
          <p:cNvPr id="4" name="Text 2"/>
          <p:cNvSpPr/>
          <p:nvPr/>
        </p:nvSpPr>
        <p:spPr>
          <a:xfrm>
            <a:off x="457200" y="777240"/>
            <a:ext cx="10972800" cy="292608"/>
          </a:xfrm>
          <a:prstGeom prst="rect">
            <a:avLst/>
          </a:prstGeom>
          <a:noFill/>
          <a:ln/>
        </p:spPr>
        <p:txBody>
          <a:bodyPr wrap="square" rtlCol="0" anchor="ctr"/>
          <a:lstStyle/>
          <a:p>
            <a:pPr indent="0" marL="0">
              <a:buNone/>
            </a:pPr>
            <a:r>
              <a:rPr lang="en-US" sz="1300" i="1" dirty="0">
                <a:solidFill>
                  <a:srgbClr val="888888"/>
                </a:solidFill>
                <a:latin typeface="Calibri" pitchFamily="34" charset="0"/>
                <a:ea typeface="Calibri" pitchFamily="34" charset="-122"/>
                <a:cs typeface="Calibri" pitchFamily="34" charset="-120"/>
              </a:rPr>
              <a:t>4 hours  ·  In-person  ·  Hands-on throughout</a:t>
            </a:r>
            <a:endParaRPr lang="en-US" sz="1300" dirty="0"/>
          </a:p>
        </p:txBody>
      </p:sp>
      <p:sp>
        <p:nvSpPr>
          <p:cNvPr id="5" name="Shape 3"/>
          <p:cNvSpPr/>
          <p:nvPr/>
        </p:nvSpPr>
        <p:spPr>
          <a:xfrm>
            <a:off x="365760" y="1234440"/>
            <a:ext cx="2743200" cy="5029200"/>
          </a:xfrm>
          <a:prstGeom prst="rect">
            <a:avLst/>
          </a:prstGeom>
          <a:solidFill>
            <a:srgbClr val="E7EEF4"/>
          </a:solidFill>
          <a:ln w="12700">
            <a:solidFill>
              <a:srgbClr val="C2D4E4"/>
            </a:solidFill>
            <a:prstDash val="solid"/>
          </a:ln>
        </p:spPr>
      </p:sp>
      <p:sp>
        <p:nvSpPr>
          <p:cNvPr id="6" name="Shape 4"/>
          <p:cNvSpPr/>
          <p:nvPr/>
        </p:nvSpPr>
        <p:spPr>
          <a:xfrm>
            <a:off x="365760" y="1234440"/>
            <a:ext cx="2743200" cy="640080"/>
          </a:xfrm>
          <a:prstGeom prst="rect">
            <a:avLst/>
          </a:prstGeom>
          <a:solidFill>
            <a:srgbClr val="0B5394"/>
          </a:solidFill>
          <a:ln/>
        </p:spPr>
      </p:sp>
      <p:sp>
        <p:nvSpPr>
          <p:cNvPr id="7" name="Text 5"/>
          <p:cNvSpPr/>
          <p:nvPr/>
        </p:nvSpPr>
        <p:spPr>
          <a:xfrm>
            <a:off x="475488" y="1261872"/>
            <a:ext cx="2468880" cy="292608"/>
          </a:xfrm>
          <a:prstGeom prst="rect">
            <a:avLst/>
          </a:prstGeom>
          <a:noFill/>
          <a:ln/>
        </p:spPr>
        <p:txBody>
          <a:bodyPr wrap="square" rtlCol="0" anchor="ctr"/>
          <a:lstStyle/>
          <a:p>
            <a:pPr indent="0" marL="0">
              <a:buNone/>
            </a:pPr>
            <a:r>
              <a:rPr lang="en-US" sz="1800" b="1" dirty="0">
                <a:solidFill>
                  <a:srgbClr val="FFFFFF"/>
                </a:solidFill>
                <a:latin typeface="Cambria" pitchFamily="34" charset="0"/>
                <a:ea typeface="Cambria" pitchFamily="34" charset="-122"/>
                <a:cs typeface="Cambria" pitchFamily="34" charset="-120"/>
              </a:rPr>
              <a:t>00:00</a:t>
            </a:r>
            <a:endParaRPr lang="en-US" sz="1800" dirty="0"/>
          </a:p>
        </p:txBody>
      </p:sp>
      <p:sp>
        <p:nvSpPr>
          <p:cNvPr id="8" name="Text 6"/>
          <p:cNvSpPr/>
          <p:nvPr/>
        </p:nvSpPr>
        <p:spPr>
          <a:xfrm>
            <a:off x="475488" y="1536192"/>
            <a:ext cx="2468880" cy="256032"/>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60 min</a:t>
            </a:r>
            <a:endParaRPr lang="en-US" sz="1000" dirty="0"/>
          </a:p>
        </p:txBody>
      </p:sp>
      <p:sp>
        <p:nvSpPr>
          <p:cNvPr id="9" name="Shape 7"/>
          <p:cNvSpPr/>
          <p:nvPr/>
        </p:nvSpPr>
        <p:spPr>
          <a:xfrm>
            <a:off x="2697480" y="1261872"/>
            <a:ext cx="329184" cy="329184"/>
          </a:xfrm>
          <a:prstGeom prst="ellipse">
            <a:avLst/>
          </a:prstGeom>
          <a:solidFill>
            <a:srgbClr val="E8B84B"/>
          </a:solidFill>
          <a:ln w="12700">
            <a:solidFill>
              <a:srgbClr val="E8B84B"/>
            </a:solidFill>
            <a:prstDash val="solid"/>
          </a:ln>
        </p:spPr>
      </p:sp>
      <p:sp>
        <p:nvSpPr>
          <p:cNvPr id="10" name="Text 8"/>
          <p:cNvSpPr/>
          <p:nvPr/>
        </p:nvSpPr>
        <p:spPr>
          <a:xfrm>
            <a:off x="2697480" y="1261872"/>
            <a:ext cx="329184" cy="329184"/>
          </a:xfrm>
          <a:prstGeom prst="rect">
            <a:avLst/>
          </a:prstGeom>
          <a:noFill/>
          <a:ln/>
        </p:spPr>
        <p:txBody>
          <a:bodyPr wrap="square" rtlCol="0" anchor="ctr"/>
          <a:lstStyle/>
          <a:p>
            <a:pPr algn="ctr" indent="0" marL="0">
              <a:buNone/>
            </a:pPr>
            <a:r>
              <a:rPr lang="en-US" sz="1000" b="1" dirty="0">
                <a:solidFill>
                  <a:srgbClr val="1A1A1A"/>
                </a:solidFill>
                <a:latin typeface="Cambria" pitchFamily="34" charset="0"/>
                <a:ea typeface="Cambria" pitchFamily="34" charset="-122"/>
                <a:cs typeface="Cambria" pitchFamily="34" charset="-120"/>
              </a:rPr>
              <a:t>1</a:t>
            </a:r>
            <a:endParaRPr lang="en-US" sz="1000" dirty="0"/>
          </a:p>
        </p:txBody>
      </p:sp>
      <p:sp>
        <p:nvSpPr>
          <p:cNvPr id="11" name="Text 9"/>
          <p:cNvSpPr/>
          <p:nvPr/>
        </p:nvSpPr>
        <p:spPr>
          <a:xfrm>
            <a:off x="502920" y="1993392"/>
            <a:ext cx="2468880" cy="457200"/>
          </a:xfrm>
          <a:prstGeom prst="rect">
            <a:avLst/>
          </a:prstGeom>
          <a:noFill/>
          <a:ln/>
        </p:spPr>
        <p:txBody>
          <a:bodyPr wrap="square" rtlCol="0" anchor="ctr"/>
          <a:lstStyle/>
          <a:p>
            <a:pPr indent="0" marL="0">
              <a:buNone/>
            </a:pPr>
            <a:r>
              <a:rPr lang="en-US" sz="1500" b="1" dirty="0">
                <a:solidFill>
                  <a:srgbClr val="0B5394"/>
                </a:solidFill>
                <a:latin typeface="Cambria" pitchFamily="34" charset="0"/>
                <a:ea typeface="Cambria" pitchFamily="34" charset="-122"/>
                <a:cs typeface="Cambria" pitchFamily="34" charset="-120"/>
              </a:rPr>
              <a:t>Formulas &amp; Logic</a:t>
            </a:r>
            <a:endParaRPr lang="en-US" sz="1500" dirty="0"/>
          </a:p>
        </p:txBody>
      </p:sp>
      <p:sp>
        <p:nvSpPr>
          <p:cNvPr id="12" name="Text 10"/>
          <p:cNvSpPr/>
          <p:nvPr/>
        </p:nvSpPr>
        <p:spPr>
          <a:xfrm>
            <a:off x="502920" y="2487168"/>
            <a:ext cx="2468880" cy="594360"/>
          </a:xfrm>
          <a:prstGeom prst="rect">
            <a:avLst/>
          </a:prstGeom>
          <a:noFill/>
          <a:ln/>
        </p:spPr>
        <p:txBody>
          <a:bodyPr wrap="square" rtlCol="0" anchor="ctr"/>
          <a:lstStyle/>
          <a:p>
            <a:pPr indent="0" marL="0">
              <a:lnSpc>
                <a:spcPct val="120000"/>
              </a:lnSpc>
              <a:buNone/>
            </a:pPr>
            <a:r>
              <a:rPr lang="en-US" sz="1200" dirty="0">
                <a:solidFill>
                  <a:srgbClr val="1A1A1A"/>
                </a:solidFill>
                <a:latin typeface="Calibri" pitchFamily="34" charset="0"/>
                <a:ea typeface="Calibri" pitchFamily="34" charset="-122"/>
                <a:cs typeface="Calibri" pitchFamily="34" charset="-120"/>
              </a:rPr>
              <a:t>XLOOKUP, IFS, dynamic arrays</a:t>
            </a:r>
            <a:endParaRPr lang="en-US" sz="1200" dirty="0"/>
          </a:p>
        </p:txBody>
      </p:sp>
      <p:sp>
        <p:nvSpPr>
          <p:cNvPr id="13" name="Shape 11"/>
          <p:cNvSpPr/>
          <p:nvPr/>
        </p:nvSpPr>
        <p:spPr>
          <a:xfrm>
            <a:off x="475488" y="5394960"/>
            <a:ext cx="2468880" cy="566928"/>
          </a:xfrm>
          <a:prstGeom prst="rect">
            <a:avLst/>
          </a:prstGeom>
          <a:solidFill>
            <a:srgbClr val="F8EAC9"/>
          </a:solidFill>
          <a:ln w="12700">
            <a:solidFill>
              <a:srgbClr val="E8B84B"/>
            </a:solidFill>
            <a:prstDash val="solid"/>
          </a:ln>
        </p:spPr>
      </p:sp>
      <p:sp>
        <p:nvSpPr>
          <p:cNvPr id="14" name="Text 12"/>
          <p:cNvSpPr/>
          <p:nvPr/>
        </p:nvSpPr>
        <p:spPr>
          <a:xfrm>
            <a:off x="502920" y="5431536"/>
            <a:ext cx="2414016" cy="493776"/>
          </a:xfrm>
          <a:prstGeom prst="rect">
            <a:avLst/>
          </a:prstGeom>
          <a:noFill/>
          <a:ln/>
        </p:spPr>
        <p:txBody>
          <a:bodyPr wrap="square" rtlCol="0" anchor="ctr"/>
          <a:lstStyle/>
          <a:p>
            <a:pPr indent="0" marL="0">
              <a:buNone/>
            </a:pPr>
            <a:r>
              <a:rPr lang="en-US" sz="1000" b="1" dirty="0">
                <a:solidFill>
                  <a:srgbClr val="A28135"/>
                </a:solidFill>
                <a:latin typeface="Calibri" pitchFamily="34" charset="0"/>
                <a:ea typeface="Calibri" pitchFamily="34" charset="-122"/>
                <a:cs typeface="Calibri" pitchFamily="34" charset="-120"/>
              </a:rPr>
              <a:t>✎  Hands-on exercise included</a:t>
            </a:r>
            <a:endParaRPr lang="en-US" sz="1000" dirty="0"/>
          </a:p>
        </p:txBody>
      </p:sp>
      <p:sp>
        <p:nvSpPr>
          <p:cNvPr id="15" name="Shape 13"/>
          <p:cNvSpPr/>
          <p:nvPr/>
        </p:nvSpPr>
        <p:spPr>
          <a:xfrm>
            <a:off x="3291840" y="1234440"/>
            <a:ext cx="2743200" cy="5029200"/>
          </a:xfrm>
          <a:prstGeom prst="rect">
            <a:avLst/>
          </a:prstGeom>
          <a:solidFill>
            <a:srgbClr val="E7EEF4"/>
          </a:solidFill>
          <a:ln w="12700">
            <a:solidFill>
              <a:srgbClr val="C2D4E4"/>
            </a:solidFill>
            <a:prstDash val="solid"/>
          </a:ln>
        </p:spPr>
      </p:sp>
      <p:sp>
        <p:nvSpPr>
          <p:cNvPr id="16" name="Shape 14"/>
          <p:cNvSpPr/>
          <p:nvPr/>
        </p:nvSpPr>
        <p:spPr>
          <a:xfrm>
            <a:off x="3291840" y="1234440"/>
            <a:ext cx="2743200" cy="640080"/>
          </a:xfrm>
          <a:prstGeom prst="rect">
            <a:avLst/>
          </a:prstGeom>
          <a:solidFill>
            <a:srgbClr val="3D2776"/>
          </a:solidFill>
          <a:ln/>
        </p:spPr>
      </p:sp>
      <p:sp>
        <p:nvSpPr>
          <p:cNvPr id="17" name="Text 15"/>
          <p:cNvSpPr/>
          <p:nvPr/>
        </p:nvSpPr>
        <p:spPr>
          <a:xfrm>
            <a:off x="3401568" y="1261872"/>
            <a:ext cx="2468880" cy="292608"/>
          </a:xfrm>
          <a:prstGeom prst="rect">
            <a:avLst/>
          </a:prstGeom>
          <a:noFill/>
          <a:ln/>
        </p:spPr>
        <p:txBody>
          <a:bodyPr wrap="square" rtlCol="0" anchor="ctr"/>
          <a:lstStyle/>
          <a:p>
            <a:pPr indent="0" marL="0">
              <a:buNone/>
            </a:pPr>
            <a:r>
              <a:rPr lang="en-US" sz="1800" b="1" dirty="0">
                <a:solidFill>
                  <a:srgbClr val="FFFFFF"/>
                </a:solidFill>
                <a:latin typeface="Cambria" pitchFamily="34" charset="0"/>
                <a:ea typeface="Cambria" pitchFamily="34" charset="-122"/>
                <a:cs typeface="Cambria" pitchFamily="34" charset="-120"/>
              </a:rPr>
              <a:t>01:00</a:t>
            </a:r>
            <a:endParaRPr lang="en-US" sz="1800" dirty="0"/>
          </a:p>
        </p:txBody>
      </p:sp>
      <p:sp>
        <p:nvSpPr>
          <p:cNvPr id="18" name="Text 16"/>
          <p:cNvSpPr/>
          <p:nvPr/>
        </p:nvSpPr>
        <p:spPr>
          <a:xfrm>
            <a:off x="3401568" y="1536192"/>
            <a:ext cx="2468880" cy="256032"/>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60 min</a:t>
            </a:r>
            <a:endParaRPr lang="en-US" sz="1000" dirty="0"/>
          </a:p>
        </p:txBody>
      </p:sp>
      <p:sp>
        <p:nvSpPr>
          <p:cNvPr id="19" name="Shape 17"/>
          <p:cNvSpPr/>
          <p:nvPr/>
        </p:nvSpPr>
        <p:spPr>
          <a:xfrm>
            <a:off x="5623560" y="1261872"/>
            <a:ext cx="329184" cy="329184"/>
          </a:xfrm>
          <a:prstGeom prst="ellipse">
            <a:avLst/>
          </a:prstGeom>
          <a:solidFill>
            <a:srgbClr val="E8B84B"/>
          </a:solidFill>
          <a:ln w="12700">
            <a:solidFill>
              <a:srgbClr val="E8B84B"/>
            </a:solidFill>
            <a:prstDash val="solid"/>
          </a:ln>
        </p:spPr>
      </p:sp>
      <p:sp>
        <p:nvSpPr>
          <p:cNvPr id="20" name="Text 18"/>
          <p:cNvSpPr/>
          <p:nvPr/>
        </p:nvSpPr>
        <p:spPr>
          <a:xfrm>
            <a:off x="5623560" y="1261872"/>
            <a:ext cx="329184" cy="329184"/>
          </a:xfrm>
          <a:prstGeom prst="rect">
            <a:avLst/>
          </a:prstGeom>
          <a:noFill/>
          <a:ln/>
        </p:spPr>
        <p:txBody>
          <a:bodyPr wrap="square" rtlCol="0" anchor="ctr"/>
          <a:lstStyle/>
          <a:p>
            <a:pPr algn="ctr" indent="0" marL="0">
              <a:buNone/>
            </a:pPr>
            <a:r>
              <a:rPr lang="en-US" sz="1000" b="1" dirty="0">
                <a:solidFill>
                  <a:srgbClr val="1A1A1A"/>
                </a:solidFill>
                <a:latin typeface="Cambria" pitchFamily="34" charset="0"/>
                <a:ea typeface="Cambria" pitchFamily="34" charset="-122"/>
                <a:cs typeface="Cambria" pitchFamily="34" charset="-120"/>
              </a:rPr>
              <a:t>2</a:t>
            </a:r>
            <a:endParaRPr lang="en-US" sz="1000" dirty="0"/>
          </a:p>
        </p:txBody>
      </p:sp>
      <p:sp>
        <p:nvSpPr>
          <p:cNvPr id="21" name="Text 19"/>
          <p:cNvSpPr/>
          <p:nvPr/>
        </p:nvSpPr>
        <p:spPr>
          <a:xfrm>
            <a:off x="3429000" y="1993392"/>
            <a:ext cx="2468880" cy="457200"/>
          </a:xfrm>
          <a:prstGeom prst="rect">
            <a:avLst/>
          </a:prstGeom>
          <a:noFill/>
          <a:ln/>
        </p:spPr>
        <p:txBody>
          <a:bodyPr wrap="square" rtlCol="0" anchor="ctr"/>
          <a:lstStyle/>
          <a:p>
            <a:pPr indent="0" marL="0">
              <a:buNone/>
            </a:pPr>
            <a:r>
              <a:rPr lang="en-US" sz="1500" b="1" dirty="0">
                <a:solidFill>
                  <a:srgbClr val="0B5394"/>
                </a:solidFill>
                <a:latin typeface="Cambria" pitchFamily="34" charset="0"/>
                <a:ea typeface="Cambria" pitchFamily="34" charset="-122"/>
                <a:cs typeface="Cambria" pitchFamily="34" charset="-120"/>
              </a:rPr>
              <a:t>Pivot Tables</a:t>
            </a:r>
            <a:endParaRPr lang="en-US" sz="1500" dirty="0"/>
          </a:p>
        </p:txBody>
      </p:sp>
      <p:sp>
        <p:nvSpPr>
          <p:cNvPr id="22" name="Text 20"/>
          <p:cNvSpPr/>
          <p:nvPr/>
        </p:nvSpPr>
        <p:spPr>
          <a:xfrm>
            <a:off x="3429000" y="2487168"/>
            <a:ext cx="2468880" cy="594360"/>
          </a:xfrm>
          <a:prstGeom prst="rect">
            <a:avLst/>
          </a:prstGeom>
          <a:noFill/>
          <a:ln/>
        </p:spPr>
        <p:txBody>
          <a:bodyPr wrap="square" rtlCol="0" anchor="ctr"/>
          <a:lstStyle/>
          <a:p>
            <a:pPr indent="0" marL="0">
              <a:lnSpc>
                <a:spcPct val="120000"/>
              </a:lnSpc>
              <a:buNone/>
            </a:pPr>
            <a:r>
              <a:rPr lang="en-US" sz="1200" dirty="0">
                <a:solidFill>
                  <a:srgbClr val="1A1A1A"/>
                </a:solidFill>
                <a:latin typeface="Calibri" pitchFamily="34" charset="0"/>
                <a:ea typeface="Calibri" pitchFamily="34" charset="-122"/>
                <a:cs typeface="Calibri" pitchFamily="34" charset="-120"/>
              </a:rPr>
              <a:t>Live pivots, slicers, P&amp;L views</a:t>
            </a:r>
            <a:endParaRPr lang="en-US" sz="1200" dirty="0"/>
          </a:p>
        </p:txBody>
      </p:sp>
      <p:sp>
        <p:nvSpPr>
          <p:cNvPr id="23" name="Text 21"/>
          <p:cNvSpPr/>
          <p:nvPr/>
        </p:nvSpPr>
        <p:spPr>
          <a:xfrm>
            <a:off x="3401568" y="3200400"/>
            <a:ext cx="2523744" cy="320040"/>
          </a:xfrm>
          <a:prstGeom prst="rect">
            <a:avLst/>
          </a:prstGeom>
          <a:noFill/>
          <a:ln/>
        </p:spPr>
        <p:txBody>
          <a:bodyPr wrap="square" rtlCol="0" anchor="ctr"/>
          <a:lstStyle/>
          <a:p>
            <a:pPr indent="0" marL="0">
              <a:buNone/>
            </a:pPr>
            <a:r>
              <a:rPr lang="en-US" sz="1000" i="1" dirty="0">
                <a:solidFill>
                  <a:srgbClr val="888888"/>
                </a:solidFill>
                <a:latin typeface="Calibri" pitchFamily="34" charset="0"/>
                <a:ea typeface="Calibri" pitchFamily="34" charset="-122"/>
                <a:cs typeface="Calibri" pitchFamily="34" charset="-120"/>
              </a:rPr>
              <a:t>☕ Break after this module</a:t>
            </a:r>
            <a:endParaRPr lang="en-US" sz="1000" dirty="0"/>
          </a:p>
        </p:txBody>
      </p:sp>
      <p:sp>
        <p:nvSpPr>
          <p:cNvPr id="24" name="Shape 22"/>
          <p:cNvSpPr/>
          <p:nvPr/>
        </p:nvSpPr>
        <p:spPr>
          <a:xfrm>
            <a:off x="3401568" y="5394960"/>
            <a:ext cx="2468880" cy="566928"/>
          </a:xfrm>
          <a:prstGeom prst="rect">
            <a:avLst/>
          </a:prstGeom>
          <a:solidFill>
            <a:srgbClr val="F8EAC9"/>
          </a:solidFill>
          <a:ln w="12700">
            <a:solidFill>
              <a:srgbClr val="E8B84B"/>
            </a:solidFill>
            <a:prstDash val="solid"/>
          </a:ln>
        </p:spPr>
      </p:sp>
      <p:sp>
        <p:nvSpPr>
          <p:cNvPr id="25" name="Text 23"/>
          <p:cNvSpPr/>
          <p:nvPr/>
        </p:nvSpPr>
        <p:spPr>
          <a:xfrm>
            <a:off x="3429000" y="5431536"/>
            <a:ext cx="2414016" cy="493776"/>
          </a:xfrm>
          <a:prstGeom prst="rect">
            <a:avLst/>
          </a:prstGeom>
          <a:noFill/>
          <a:ln/>
        </p:spPr>
        <p:txBody>
          <a:bodyPr wrap="square" rtlCol="0" anchor="ctr"/>
          <a:lstStyle/>
          <a:p>
            <a:pPr indent="0" marL="0">
              <a:buNone/>
            </a:pPr>
            <a:r>
              <a:rPr lang="en-US" sz="1000" b="1" dirty="0">
                <a:solidFill>
                  <a:srgbClr val="A28135"/>
                </a:solidFill>
                <a:latin typeface="Calibri" pitchFamily="34" charset="0"/>
                <a:ea typeface="Calibri" pitchFamily="34" charset="-122"/>
                <a:cs typeface="Calibri" pitchFamily="34" charset="-120"/>
              </a:rPr>
              <a:t>✎  Hands-on exercise included</a:t>
            </a:r>
            <a:endParaRPr lang="en-US" sz="1000" dirty="0"/>
          </a:p>
        </p:txBody>
      </p:sp>
      <p:sp>
        <p:nvSpPr>
          <p:cNvPr id="26" name="Shape 24"/>
          <p:cNvSpPr/>
          <p:nvPr/>
        </p:nvSpPr>
        <p:spPr>
          <a:xfrm>
            <a:off x="6217920" y="1234440"/>
            <a:ext cx="2743200" cy="5029200"/>
          </a:xfrm>
          <a:prstGeom prst="rect">
            <a:avLst/>
          </a:prstGeom>
          <a:solidFill>
            <a:srgbClr val="E7EEF4"/>
          </a:solidFill>
          <a:ln w="12700">
            <a:solidFill>
              <a:srgbClr val="C2D4E4"/>
            </a:solidFill>
            <a:prstDash val="solid"/>
          </a:ln>
        </p:spPr>
      </p:sp>
      <p:sp>
        <p:nvSpPr>
          <p:cNvPr id="27" name="Shape 25"/>
          <p:cNvSpPr/>
          <p:nvPr/>
        </p:nvSpPr>
        <p:spPr>
          <a:xfrm>
            <a:off x="6217920" y="1234440"/>
            <a:ext cx="2743200" cy="640080"/>
          </a:xfrm>
          <a:prstGeom prst="rect">
            <a:avLst/>
          </a:prstGeom>
          <a:solidFill>
            <a:srgbClr val="083E6F"/>
          </a:solidFill>
          <a:ln/>
        </p:spPr>
      </p:sp>
      <p:sp>
        <p:nvSpPr>
          <p:cNvPr id="28" name="Text 26"/>
          <p:cNvSpPr/>
          <p:nvPr/>
        </p:nvSpPr>
        <p:spPr>
          <a:xfrm>
            <a:off x="6327648" y="1261872"/>
            <a:ext cx="2468880" cy="292608"/>
          </a:xfrm>
          <a:prstGeom prst="rect">
            <a:avLst/>
          </a:prstGeom>
          <a:noFill/>
          <a:ln/>
        </p:spPr>
        <p:txBody>
          <a:bodyPr wrap="square" rtlCol="0" anchor="ctr"/>
          <a:lstStyle/>
          <a:p>
            <a:pPr indent="0" marL="0">
              <a:buNone/>
            </a:pPr>
            <a:r>
              <a:rPr lang="en-US" sz="1800" b="1" dirty="0">
                <a:solidFill>
                  <a:srgbClr val="FFFFFF"/>
                </a:solidFill>
                <a:latin typeface="Cambria" pitchFamily="34" charset="0"/>
                <a:ea typeface="Cambria" pitchFamily="34" charset="-122"/>
                <a:cs typeface="Cambria" pitchFamily="34" charset="-120"/>
              </a:rPr>
              <a:t>02:00</a:t>
            </a:r>
            <a:endParaRPr lang="en-US" sz="1800" dirty="0"/>
          </a:p>
        </p:txBody>
      </p:sp>
      <p:sp>
        <p:nvSpPr>
          <p:cNvPr id="29" name="Text 27"/>
          <p:cNvSpPr/>
          <p:nvPr/>
        </p:nvSpPr>
        <p:spPr>
          <a:xfrm>
            <a:off x="6327648" y="1536192"/>
            <a:ext cx="2468880" cy="256032"/>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60 min</a:t>
            </a:r>
            <a:endParaRPr lang="en-US" sz="1000" dirty="0"/>
          </a:p>
        </p:txBody>
      </p:sp>
      <p:sp>
        <p:nvSpPr>
          <p:cNvPr id="30" name="Shape 28"/>
          <p:cNvSpPr/>
          <p:nvPr/>
        </p:nvSpPr>
        <p:spPr>
          <a:xfrm>
            <a:off x="8549640" y="1261872"/>
            <a:ext cx="329184" cy="329184"/>
          </a:xfrm>
          <a:prstGeom prst="ellipse">
            <a:avLst/>
          </a:prstGeom>
          <a:solidFill>
            <a:srgbClr val="E8B84B"/>
          </a:solidFill>
          <a:ln w="12700">
            <a:solidFill>
              <a:srgbClr val="E8B84B"/>
            </a:solidFill>
            <a:prstDash val="solid"/>
          </a:ln>
        </p:spPr>
      </p:sp>
      <p:sp>
        <p:nvSpPr>
          <p:cNvPr id="31" name="Text 29"/>
          <p:cNvSpPr/>
          <p:nvPr/>
        </p:nvSpPr>
        <p:spPr>
          <a:xfrm>
            <a:off x="8549640" y="1261872"/>
            <a:ext cx="329184" cy="329184"/>
          </a:xfrm>
          <a:prstGeom prst="rect">
            <a:avLst/>
          </a:prstGeom>
          <a:noFill/>
          <a:ln/>
        </p:spPr>
        <p:txBody>
          <a:bodyPr wrap="square" rtlCol="0" anchor="ctr"/>
          <a:lstStyle/>
          <a:p>
            <a:pPr algn="ctr" indent="0" marL="0">
              <a:buNone/>
            </a:pPr>
            <a:r>
              <a:rPr lang="en-US" sz="1000" b="1" dirty="0">
                <a:solidFill>
                  <a:srgbClr val="1A1A1A"/>
                </a:solidFill>
                <a:latin typeface="Cambria" pitchFamily="34" charset="0"/>
                <a:ea typeface="Cambria" pitchFamily="34" charset="-122"/>
                <a:cs typeface="Cambria" pitchFamily="34" charset="-120"/>
              </a:rPr>
              <a:t>3</a:t>
            </a:r>
            <a:endParaRPr lang="en-US" sz="1000" dirty="0"/>
          </a:p>
        </p:txBody>
      </p:sp>
      <p:sp>
        <p:nvSpPr>
          <p:cNvPr id="32" name="Text 30"/>
          <p:cNvSpPr/>
          <p:nvPr/>
        </p:nvSpPr>
        <p:spPr>
          <a:xfrm>
            <a:off x="6355080" y="1993392"/>
            <a:ext cx="2468880" cy="457200"/>
          </a:xfrm>
          <a:prstGeom prst="rect">
            <a:avLst/>
          </a:prstGeom>
          <a:noFill/>
          <a:ln/>
        </p:spPr>
        <p:txBody>
          <a:bodyPr wrap="square" rtlCol="0" anchor="ctr"/>
          <a:lstStyle/>
          <a:p>
            <a:pPr indent="0" marL="0">
              <a:buNone/>
            </a:pPr>
            <a:r>
              <a:rPr lang="en-US" sz="1500" b="1" dirty="0">
                <a:solidFill>
                  <a:srgbClr val="0B5394"/>
                </a:solidFill>
                <a:latin typeface="Cambria" pitchFamily="34" charset="0"/>
                <a:ea typeface="Cambria" pitchFamily="34" charset="-122"/>
                <a:cs typeface="Cambria" pitchFamily="34" charset="-120"/>
              </a:rPr>
              <a:t>Power Query</a:t>
            </a:r>
            <a:endParaRPr lang="en-US" sz="1500" dirty="0"/>
          </a:p>
        </p:txBody>
      </p:sp>
      <p:sp>
        <p:nvSpPr>
          <p:cNvPr id="33" name="Text 31"/>
          <p:cNvSpPr/>
          <p:nvPr/>
        </p:nvSpPr>
        <p:spPr>
          <a:xfrm>
            <a:off x="6355080" y="2487168"/>
            <a:ext cx="2468880" cy="594360"/>
          </a:xfrm>
          <a:prstGeom prst="rect">
            <a:avLst/>
          </a:prstGeom>
          <a:noFill/>
          <a:ln/>
        </p:spPr>
        <p:txBody>
          <a:bodyPr wrap="square" rtlCol="0" anchor="ctr"/>
          <a:lstStyle/>
          <a:p>
            <a:pPr indent="0" marL="0">
              <a:lnSpc>
                <a:spcPct val="120000"/>
              </a:lnSpc>
              <a:buNone/>
            </a:pPr>
            <a:r>
              <a:rPr lang="en-US" sz="1200" dirty="0">
                <a:solidFill>
                  <a:srgbClr val="1A1A1A"/>
                </a:solidFill>
                <a:latin typeface="Calibri" pitchFamily="34" charset="0"/>
                <a:ea typeface="Calibri" pitchFamily="34" charset="-122"/>
                <a:cs typeface="Calibri" pitchFamily="34" charset="-120"/>
              </a:rPr>
              <a:t>Automated data cleaning &amp; refresh</a:t>
            </a:r>
            <a:endParaRPr lang="en-US" sz="1200" dirty="0"/>
          </a:p>
        </p:txBody>
      </p:sp>
      <p:sp>
        <p:nvSpPr>
          <p:cNvPr id="34" name="Shape 32"/>
          <p:cNvSpPr/>
          <p:nvPr/>
        </p:nvSpPr>
        <p:spPr>
          <a:xfrm>
            <a:off x="6327648" y="5394960"/>
            <a:ext cx="2468880" cy="566928"/>
          </a:xfrm>
          <a:prstGeom prst="rect">
            <a:avLst/>
          </a:prstGeom>
          <a:solidFill>
            <a:srgbClr val="F8EAC9"/>
          </a:solidFill>
          <a:ln w="12700">
            <a:solidFill>
              <a:srgbClr val="E8B84B"/>
            </a:solidFill>
            <a:prstDash val="solid"/>
          </a:ln>
        </p:spPr>
      </p:sp>
      <p:sp>
        <p:nvSpPr>
          <p:cNvPr id="35" name="Text 33"/>
          <p:cNvSpPr/>
          <p:nvPr/>
        </p:nvSpPr>
        <p:spPr>
          <a:xfrm>
            <a:off x="6355080" y="5431536"/>
            <a:ext cx="2414016" cy="493776"/>
          </a:xfrm>
          <a:prstGeom prst="rect">
            <a:avLst/>
          </a:prstGeom>
          <a:noFill/>
          <a:ln/>
        </p:spPr>
        <p:txBody>
          <a:bodyPr wrap="square" rtlCol="0" anchor="ctr"/>
          <a:lstStyle/>
          <a:p>
            <a:pPr indent="0" marL="0">
              <a:buNone/>
            </a:pPr>
            <a:r>
              <a:rPr lang="en-US" sz="1000" b="1" dirty="0">
                <a:solidFill>
                  <a:srgbClr val="A28135"/>
                </a:solidFill>
                <a:latin typeface="Calibri" pitchFamily="34" charset="0"/>
                <a:ea typeface="Calibri" pitchFamily="34" charset="-122"/>
                <a:cs typeface="Calibri" pitchFamily="34" charset="-120"/>
              </a:rPr>
              <a:t>✎  Hands-on exercise included</a:t>
            </a:r>
            <a:endParaRPr lang="en-US" sz="1000" dirty="0"/>
          </a:p>
        </p:txBody>
      </p:sp>
      <p:sp>
        <p:nvSpPr>
          <p:cNvPr id="36" name="Shape 34"/>
          <p:cNvSpPr/>
          <p:nvPr/>
        </p:nvSpPr>
        <p:spPr>
          <a:xfrm>
            <a:off x="9144000" y="1234440"/>
            <a:ext cx="2743200" cy="5029200"/>
          </a:xfrm>
          <a:prstGeom prst="rect">
            <a:avLst/>
          </a:prstGeom>
          <a:solidFill>
            <a:srgbClr val="E7EEF4"/>
          </a:solidFill>
          <a:ln w="12700">
            <a:solidFill>
              <a:srgbClr val="C2D4E4"/>
            </a:solidFill>
            <a:prstDash val="solid"/>
          </a:ln>
        </p:spPr>
      </p:sp>
      <p:sp>
        <p:nvSpPr>
          <p:cNvPr id="37" name="Shape 35"/>
          <p:cNvSpPr/>
          <p:nvPr/>
        </p:nvSpPr>
        <p:spPr>
          <a:xfrm>
            <a:off x="9144000" y="1234440"/>
            <a:ext cx="2743200" cy="640080"/>
          </a:xfrm>
          <a:prstGeom prst="rect">
            <a:avLst/>
          </a:prstGeom>
          <a:solidFill>
            <a:srgbClr val="342164"/>
          </a:solidFill>
          <a:ln/>
        </p:spPr>
      </p:sp>
      <p:sp>
        <p:nvSpPr>
          <p:cNvPr id="38" name="Text 36"/>
          <p:cNvSpPr/>
          <p:nvPr/>
        </p:nvSpPr>
        <p:spPr>
          <a:xfrm>
            <a:off x="9253728" y="1261872"/>
            <a:ext cx="2468880" cy="292608"/>
          </a:xfrm>
          <a:prstGeom prst="rect">
            <a:avLst/>
          </a:prstGeom>
          <a:noFill/>
          <a:ln/>
        </p:spPr>
        <p:txBody>
          <a:bodyPr wrap="square" rtlCol="0" anchor="ctr"/>
          <a:lstStyle/>
          <a:p>
            <a:pPr indent="0" marL="0">
              <a:buNone/>
            </a:pPr>
            <a:r>
              <a:rPr lang="en-US" sz="1800" b="1" dirty="0">
                <a:solidFill>
                  <a:srgbClr val="FFFFFF"/>
                </a:solidFill>
                <a:latin typeface="Cambria" pitchFamily="34" charset="0"/>
                <a:ea typeface="Cambria" pitchFamily="34" charset="-122"/>
                <a:cs typeface="Cambria" pitchFamily="34" charset="-120"/>
              </a:rPr>
              <a:t>03:00</a:t>
            </a:r>
            <a:endParaRPr lang="en-US" sz="1800" dirty="0"/>
          </a:p>
        </p:txBody>
      </p:sp>
      <p:sp>
        <p:nvSpPr>
          <p:cNvPr id="39" name="Text 37"/>
          <p:cNvSpPr/>
          <p:nvPr/>
        </p:nvSpPr>
        <p:spPr>
          <a:xfrm>
            <a:off x="9253728" y="1536192"/>
            <a:ext cx="2468880" cy="256032"/>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60 min</a:t>
            </a:r>
            <a:endParaRPr lang="en-US" sz="1000" dirty="0"/>
          </a:p>
        </p:txBody>
      </p:sp>
      <p:sp>
        <p:nvSpPr>
          <p:cNvPr id="40" name="Shape 38"/>
          <p:cNvSpPr/>
          <p:nvPr/>
        </p:nvSpPr>
        <p:spPr>
          <a:xfrm>
            <a:off x="11475720" y="1261872"/>
            <a:ext cx="329184" cy="329184"/>
          </a:xfrm>
          <a:prstGeom prst="ellipse">
            <a:avLst/>
          </a:prstGeom>
          <a:solidFill>
            <a:srgbClr val="E8B84B"/>
          </a:solidFill>
          <a:ln w="12700">
            <a:solidFill>
              <a:srgbClr val="E8B84B"/>
            </a:solidFill>
            <a:prstDash val="solid"/>
          </a:ln>
        </p:spPr>
      </p:sp>
      <p:sp>
        <p:nvSpPr>
          <p:cNvPr id="41" name="Text 39"/>
          <p:cNvSpPr/>
          <p:nvPr/>
        </p:nvSpPr>
        <p:spPr>
          <a:xfrm>
            <a:off x="11475720" y="1261872"/>
            <a:ext cx="329184" cy="329184"/>
          </a:xfrm>
          <a:prstGeom prst="rect">
            <a:avLst/>
          </a:prstGeom>
          <a:noFill/>
          <a:ln/>
        </p:spPr>
        <p:txBody>
          <a:bodyPr wrap="square" rtlCol="0" anchor="ctr"/>
          <a:lstStyle/>
          <a:p>
            <a:pPr algn="ctr" indent="0" marL="0">
              <a:buNone/>
            </a:pPr>
            <a:r>
              <a:rPr lang="en-US" sz="1000" b="1" dirty="0">
                <a:solidFill>
                  <a:srgbClr val="1A1A1A"/>
                </a:solidFill>
                <a:latin typeface="Cambria" pitchFamily="34" charset="0"/>
                <a:ea typeface="Cambria" pitchFamily="34" charset="-122"/>
                <a:cs typeface="Cambria" pitchFamily="34" charset="-120"/>
              </a:rPr>
              <a:t>4</a:t>
            </a:r>
            <a:endParaRPr lang="en-US" sz="1000" dirty="0"/>
          </a:p>
        </p:txBody>
      </p:sp>
      <p:sp>
        <p:nvSpPr>
          <p:cNvPr id="42" name="Text 40"/>
          <p:cNvSpPr/>
          <p:nvPr/>
        </p:nvSpPr>
        <p:spPr>
          <a:xfrm>
            <a:off x="9281160" y="1993392"/>
            <a:ext cx="2468880" cy="457200"/>
          </a:xfrm>
          <a:prstGeom prst="rect">
            <a:avLst/>
          </a:prstGeom>
          <a:noFill/>
          <a:ln/>
        </p:spPr>
        <p:txBody>
          <a:bodyPr wrap="square" rtlCol="0" anchor="ctr"/>
          <a:lstStyle/>
          <a:p>
            <a:pPr indent="0" marL="0">
              <a:buNone/>
            </a:pPr>
            <a:r>
              <a:rPr lang="en-US" sz="1500" b="1" dirty="0">
                <a:solidFill>
                  <a:srgbClr val="0B5394"/>
                </a:solidFill>
                <a:latin typeface="Cambria" pitchFamily="34" charset="0"/>
                <a:ea typeface="Cambria" pitchFamily="34" charset="-122"/>
                <a:cs typeface="Cambria" pitchFamily="34" charset="-120"/>
              </a:rPr>
              <a:t>Dashboards</a:t>
            </a:r>
            <a:endParaRPr lang="en-US" sz="1500" dirty="0"/>
          </a:p>
        </p:txBody>
      </p:sp>
      <p:sp>
        <p:nvSpPr>
          <p:cNvPr id="43" name="Text 41"/>
          <p:cNvSpPr/>
          <p:nvPr/>
        </p:nvSpPr>
        <p:spPr>
          <a:xfrm>
            <a:off x="9281160" y="2487168"/>
            <a:ext cx="2468880" cy="594360"/>
          </a:xfrm>
          <a:prstGeom prst="rect">
            <a:avLst/>
          </a:prstGeom>
          <a:noFill/>
          <a:ln/>
        </p:spPr>
        <p:txBody>
          <a:bodyPr wrap="square" rtlCol="0" anchor="ctr"/>
          <a:lstStyle/>
          <a:p>
            <a:pPr indent="0" marL="0">
              <a:lnSpc>
                <a:spcPct val="120000"/>
              </a:lnSpc>
              <a:buNone/>
            </a:pPr>
            <a:r>
              <a:rPr lang="en-US" sz="1200" dirty="0">
                <a:solidFill>
                  <a:srgbClr val="1A1A1A"/>
                </a:solidFill>
                <a:latin typeface="Calibri" pitchFamily="34" charset="0"/>
                <a:ea typeface="Calibri" pitchFamily="34" charset="-122"/>
                <a:cs typeface="Calibri" pitchFamily="34" charset="-120"/>
              </a:rPr>
              <a:t>One-click reports &amp; chart design</a:t>
            </a:r>
            <a:endParaRPr lang="en-US" sz="1200" dirty="0"/>
          </a:p>
        </p:txBody>
      </p:sp>
      <p:sp>
        <p:nvSpPr>
          <p:cNvPr id="44" name="Shape 42"/>
          <p:cNvSpPr/>
          <p:nvPr/>
        </p:nvSpPr>
        <p:spPr>
          <a:xfrm>
            <a:off x="9253728" y="5394960"/>
            <a:ext cx="2468880" cy="566928"/>
          </a:xfrm>
          <a:prstGeom prst="rect">
            <a:avLst/>
          </a:prstGeom>
          <a:solidFill>
            <a:srgbClr val="F8EAC9"/>
          </a:solidFill>
          <a:ln w="12700">
            <a:solidFill>
              <a:srgbClr val="E8B84B"/>
            </a:solidFill>
            <a:prstDash val="solid"/>
          </a:ln>
        </p:spPr>
      </p:sp>
      <p:sp>
        <p:nvSpPr>
          <p:cNvPr id="45" name="Text 43"/>
          <p:cNvSpPr/>
          <p:nvPr/>
        </p:nvSpPr>
        <p:spPr>
          <a:xfrm>
            <a:off x="9281160" y="5431536"/>
            <a:ext cx="2414016" cy="493776"/>
          </a:xfrm>
          <a:prstGeom prst="rect">
            <a:avLst/>
          </a:prstGeom>
          <a:noFill/>
          <a:ln/>
        </p:spPr>
        <p:txBody>
          <a:bodyPr wrap="square" rtlCol="0" anchor="ctr"/>
          <a:lstStyle/>
          <a:p>
            <a:pPr indent="0" marL="0">
              <a:buNone/>
            </a:pPr>
            <a:r>
              <a:rPr lang="en-US" sz="1000" b="1" dirty="0">
                <a:solidFill>
                  <a:srgbClr val="A28135"/>
                </a:solidFill>
                <a:latin typeface="Calibri" pitchFamily="34" charset="0"/>
                <a:ea typeface="Calibri" pitchFamily="34" charset="-122"/>
                <a:cs typeface="Calibri" pitchFamily="34" charset="-120"/>
              </a:rPr>
              <a:t>✎  Hands-on exercise included</a:t>
            </a:r>
            <a:endParaRPr lang="en-US" sz="1000" dirty="0"/>
          </a:p>
        </p:txBody>
      </p:sp>
      <p:sp>
        <p:nvSpPr>
          <p:cNvPr id="46" name="Text 44"/>
          <p:cNvSpPr/>
          <p:nvPr/>
        </p:nvSpPr>
        <p:spPr>
          <a:xfrm>
            <a:off x="274320" y="6583680"/>
            <a:ext cx="4572000" cy="201168"/>
          </a:xfrm>
          <a:prstGeom prst="rect">
            <a:avLst/>
          </a:prstGeom>
          <a:noFill/>
          <a:ln/>
        </p:spPr>
        <p:txBody>
          <a:bodyPr wrap="square" rtlCol="0" anchor="ctr"/>
          <a:lstStyle/>
          <a:p>
            <a:pPr indent="0" marL="0">
              <a:buNone/>
            </a:pPr>
            <a:r>
              <a:rPr lang="en-US" sz="800" dirty="0">
                <a:solidFill>
                  <a:srgbClr val="888888"/>
                </a:solidFill>
                <a:latin typeface="Calibri" pitchFamily="34" charset="0"/>
                <a:ea typeface="Calibri" pitchFamily="34" charset="-122"/>
                <a:cs typeface="Calibri" pitchFamily="34" charset="-120"/>
              </a:rPr>
              <a:t>Meridian Training Co.</a:t>
            </a:r>
            <a:endParaRPr lang="en-US" sz="800" dirty="0"/>
          </a:p>
        </p:txBody>
      </p:sp>
      <p:sp>
        <p:nvSpPr>
          <p:cNvPr id="47" name="Text 45"/>
          <p:cNvSpPr/>
          <p:nvPr/>
        </p:nvSpPr>
        <p:spPr>
          <a:xfrm>
            <a:off x="7315200" y="6583680"/>
            <a:ext cx="4572000" cy="201168"/>
          </a:xfrm>
          <a:prstGeom prst="rect">
            <a:avLst/>
          </a:prstGeom>
          <a:noFill/>
          <a:ln/>
        </p:spPr>
        <p:txBody>
          <a:bodyPr wrap="square" rtlCol="0" anchor="ctr"/>
          <a:lstStyle/>
          <a:p>
            <a:pPr algn="r" indent="0" marL="0">
              <a:buNone/>
            </a:pPr>
            <a:r>
              <a:rPr lang="en-US" sz="800" dirty="0">
                <a:solidFill>
                  <a:srgbClr val="888888"/>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B5394"/>
        </a:solidFill>
      </p:bgPr>
    </p:bg>
    <p:spTree>
      <p:nvGrpSpPr>
        <p:cNvPr id="1" name=""/>
        <p:cNvGrpSpPr/>
        <p:nvPr/>
      </p:nvGrpSpPr>
      <p:grpSpPr>
        <a:xfrm>
          <a:off x="0" y="0"/>
          <a:ext cx="0" cy="0"/>
          <a:chOff x="0" y="0"/>
          <a:chExt cx="0" cy="0"/>
        </a:xfrm>
      </p:grpSpPr>
      <p:sp>
        <p:nvSpPr>
          <p:cNvPr id="2" name="Shape 0"/>
          <p:cNvSpPr/>
          <p:nvPr/>
        </p:nvSpPr>
        <p:spPr>
          <a:xfrm>
            <a:off x="8686800" y="3200400"/>
            <a:ext cx="5486400" cy="5486400"/>
          </a:xfrm>
          <a:prstGeom prst="ellipse">
            <a:avLst/>
          </a:prstGeom>
          <a:solidFill>
            <a:srgbClr val="79A0C4"/>
          </a:solidFill>
          <a:ln w="12700">
            <a:solidFill>
              <a:srgbClr val="79A0C4"/>
            </a:solidFill>
            <a:prstDash val="solid"/>
          </a:ln>
        </p:spPr>
      </p:sp>
      <p:sp>
        <p:nvSpPr>
          <p:cNvPr id="3" name="Shape 1"/>
          <p:cNvSpPr/>
          <p:nvPr/>
        </p:nvSpPr>
        <p:spPr>
          <a:xfrm>
            <a:off x="9601200" y="4114800"/>
            <a:ext cx="3200400" cy="3200400"/>
          </a:xfrm>
          <a:prstGeom prst="ellipse">
            <a:avLst/>
          </a:prstGeom>
          <a:solidFill>
            <a:srgbClr val="9DBAD4"/>
          </a:solidFill>
          <a:ln w="12700">
            <a:solidFill>
              <a:srgbClr val="9DBAD4"/>
            </a:solidFill>
            <a:prstDash val="solid"/>
          </a:ln>
        </p:spPr>
      </p:sp>
      <p:sp>
        <p:nvSpPr>
          <p:cNvPr id="4" name="Text 2"/>
          <p:cNvSpPr/>
          <p:nvPr/>
        </p:nvSpPr>
        <p:spPr>
          <a:xfrm>
            <a:off x="548640" y="1097280"/>
            <a:ext cx="8229600" cy="1005840"/>
          </a:xfrm>
          <a:prstGeom prst="rect">
            <a:avLst/>
          </a:prstGeom>
          <a:noFill/>
          <a:ln/>
        </p:spPr>
        <p:txBody>
          <a:bodyPr wrap="square" rtlCol="0" anchor="ctr"/>
          <a:lstStyle/>
          <a:p>
            <a:pPr indent="0" marL="0">
              <a:buNone/>
            </a:pPr>
            <a:r>
              <a:rPr lang="en-US" sz="4800" b="1" dirty="0">
                <a:solidFill>
                  <a:srgbClr val="FFFFFF"/>
                </a:solidFill>
                <a:latin typeface="Cambria" pitchFamily="34" charset="0"/>
                <a:ea typeface="Cambria" pitchFamily="34" charset="-122"/>
                <a:cs typeface="Cambria" pitchFamily="34" charset="-120"/>
              </a:rPr>
              <a:t>Thank You</a:t>
            </a:r>
            <a:endParaRPr lang="en-US" sz="4800" dirty="0"/>
          </a:p>
        </p:txBody>
      </p:sp>
      <p:sp>
        <p:nvSpPr>
          <p:cNvPr id="5" name="Shape 3"/>
          <p:cNvSpPr/>
          <p:nvPr/>
        </p:nvSpPr>
        <p:spPr>
          <a:xfrm>
            <a:off x="548640" y="2212848"/>
            <a:ext cx="2743200" cy="64008"/>
          </a:xfrm>
          <a:prstGeom prst="rect">
            <a:avLst/>
          </a:prstGeom>
          <a:solidFill>
            <a:srgbClr val="E8B84B"/>
          </a:solidFill>
          <a:ln/>
        </p:spPr>
      </p:sp>
      <p:sp>
        <p:nvSpPr>
          <p:cNvPr id="6" name="Text 4"/>
          <p:cNvSpPr/>
          <p:nvPr/>
        </p:nvSpPr>
        <p:spPr>
          <a:xfrm>
            <a:off x="548640" y="2423160"/>
            <a:ext cx="8229600" cy="365760"/>
          </a:xfrm>
          <a:prstGeom prst="rect">
            <a:avLst/>
          </a:prstGeom>
          <a:noFill/>
          <a:ln/>
        </p:spPr>
        <p:txBody>
          <a:bodyPr wrap="square" rtlCol="0" anchor="ctr"/>
          <a:lstStyle/>
          <a:p>
            <a:pPr indent="0" marL="0">
              <a:buNone/>
            </a:pPr>
            <a:r>
              <a:rPr lang="en-US" sz="1400" i="1" dirty="0">
                <a:solidFill>
                  <a:srgbClr val="FFFFFF"/>
                </a:solidFill>
                <a:latin typeface="Calibri" pitchFamily="34" charset="0"/>
                <a:ea typeface="Calibri" pitchFamily="34" charset="-122"/>
                <a:cs typeface="Calibri" pitchFamily="34" charset="-120"/>
              </a:rPr>
              <a:t>Excel for Finance Professionals  ·  Meridian Training Co.</a:t>
            </a:r>
            <a:endParaRPr lang="en-US" sz="1400" dirty="0"/>
          </a:p>
        </p:txBody>
      </p:sp>
      <p:sp>
        <p:nvSpPr>
          <p:cNvPr id="7" name="Shape 5"/>
          <p:cNvSpPr/>
          <p:nvPr/>
        </p:nvSpPr>
        <p:spPr>
          <a:xfrm>
            <a:off x="548640" y="3108960"/>
            <a:ext cx="6858000" cy="2926080"/>
          </a:xfrm>
          <a:prstGeom prst="rect">
            <a:avLst/>
          </a:prstGeom>
          <a:solidFill>
            <a:srgbClr val="083A68"/>
          </a:solidFill>
          <a:ln w="12700">
            <a:solidFill>
              <a:srgbClr val="FFFFFF"/>
            </a:solidFill>
            <a:prstDash val="solid"/>
          </a:ln>
        </p:spPr>
      </p:sp>
      <p:sp>
        <p:nvSpPr>
          <p:cNvPr id="8" name="Text 6"/>
          <p:cNvSpPr/>
          <p:nvPr/>
        </p:nvSpPr>
        <p:spPr>
          <a:xfrm>
            <a:off x="731520" y="3246120"/>
            <a:ext cx="6400800" cy="411480"/>
          </a:xfrm>
          <a:prstGeom prst="rect">
            <a:avLst/>
          </a:prstGeom>
          <a:noFill/>
          <a:ln/>
        </p:spPr>
        <p:txBody>
          <a:bodyPr wrap="square" rtlCol="0" anchor="ctr"/>
          <a:lstStyle/>
          <a:p>
            <a:pPr indent="0" marL="0">
              <a:buNone/>
            </a:pPr>
            <a:r>
              <a:rPr lang="en-US" sz="1400" b="1" dirty="0">
                <a:solidFill>
                  <a:srgbClr val="E8B84B"/>
                </a:solidFill>
                <a:latin typeface="Cambria" pitchFamily="34" charset="0"/>
                <a:ea typeface="Cambria" pitchFamily="34" charset="-122"/>
                <a:cs typeface="Cambria" pitchFamily="34" charset="-120"/>
              </a:rPr>
              <a:t>Get in Touch</a:t>
            </a:r>
            <a:endParaRPr lang="en-US" sz="1400" dirty="0"/>
          </a:p>
        </p:txBody>
      </p:sp>
      <p:sp>
        <p:nvSpPr>
          <p:cNvPr id="9" name="Text 7"/>
          <p:cNvSpPr/>
          <p:nvPr/>
        </p:nvSpPr>
        <p:spPr>
          <a:xfrm>
            <a:off x="731520" y="3749040"/>
            <a:ext cx="6492240" cy="365760"/>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Meridian Training Co.</a:t>
            </a:r>
            <a:endParaRPr lang="en-US" sz="1400" dirty="0"/>
          </a:p>
        </p:txBody>
      </p:sp>
      <p:sp>
        <p:nvSpPr>
          <p:cNvPr id="10" name="Text 8"/>
          <p:cNvSpPr/>
          <p:nvPr/>
        </p:nvSpPr>
        <p:spPr>
          <a:xfrm>
            <a:off x="731520" y="4151376"/>
            <a:ext cx="6492240" cy="365760"/>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training@meridiantraining.co  ·  0207 123 4567</a:t>
            </a:r>
            <a:endParaRPr lang="en-US" sz="1200" dirty="0"/>
          </a:p>
        </p:txBody>
      </p:sp>
      <p:sp>
        <p:nvSpPr>
          <p:cNvPr id="11" name="Text 9"/>
          <p:cNvSpPr/>
          <p:nvPr/>
        </p:nvSpPr>
        <p:spPr>
          <a:xfrm>
            <a:off x="731520" y="4553712"/>
            <a:ext cx="6492240" cy="365760"/>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linkedin.com/company/meridian-training</a:t>
            </a:r>
            <a:endParaRPr lang="en-US" sz="1200" dirty="0"/>
          </a:p>
        </p:txBody>
      </p:sp>
      <p:sp>
        <p:nvSpPr>
          <p:cNvPr id="12" name="Text 10"/>
          <p:cNvSpPr/>
          <p:nvPr/>
        </p:nvSpPr>
        <p:spPr>
          <a:xfrm>
            <a:off x="731520" y="4956048"/>
            <a:ext cx="6492240" cy="365760"/>
          </a:xfrm>
          <a:prstGeom prst="rect">
            <a:avLst/>
          </a:prstGeom>
          <a:noFill/>
          <a:ln/>
        </p:spPr>
        <p:txBody>
          <a:bodyPr wrap="square" rtlCol="0" anchor="ctr"/>
          <a:lstStyle/>
          <a:p>
            <a:pPr indent="0" marL="0">
              <a:buNone/>
            </a:pPr>
            <a:endParaRPr lang="en-US" sz="1200" dirty="0"/>
          </a:p>
        </p:txBody>
      </p:sp>
      <p:sp>
        <p:nvSpPr>
          <p:cNvPr id="13" name="Text 11"/>
          <p:cNvSpPr/>
          <p:nvPr/>
        </p:nvSpPr>
        <p:spPr>
          <a:xfrm>
            <a:off x="731520" y="5358384"/>
            <a:ext cx="6492240" cy="365760"/>
          </a:xfrm>
          <a:prstGeom prst="rect">
            <a:avLst/>
          </a:prstGeom>
          <a:noFill/>
          <a:ln/>
        </p:spPr>
        <p:txBody>
          <a:bodyPr wrap="square" rtlCol="0" anchor="ctr"/>
          <a:lstStyle/>
          <a:p>
            <a:pPr indent="0" marL="0">
              <a:buNone/>
            </a:pPr>
            <a:r>
              <a:rPr lang="en-US" sz="1100" dirty="0">
                <a:solidFill>
                  <a:srgbClr val="FFFFFF"/>
                </a:solidFill>
                <a:latin typeface="Calibri" pitchFamily="34" charset="0"/>
                <a:ea typeface="Calibri" pitchFamily="34" charset="-122"/>
                <a:cs typeface="Calibri" pitchFamily="34" charset="-120"/>
              </a:rPr>
              <a:t>Questions within 30 days: email with subject "Excel Follow-up"</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83E6F"/>
        </a:solidFill>
      </p:bgPr>
    </p:bg>
    <p:spTree>
      <p:nvGrpSpPr>
        <p:cNvPr id="1" name=""/>
        <p:cNvGrpSpPr/>
        <p:nvPr/>
      </p:nvGrpSpPr>
      <p:grpSpPr>
        <a:xfrm>
          <a:off x="0" y="0"/>
          <a:ext cx="0" cy="0"/>
          <a:chOff x="0" y="0"/>
          <a:chExt cx="0" cy="0"/>
        </a:xfrm>
      </p:grpSpPr>
      <p:sp>
        <p:nvSpPr>
          <p:cNvPr id="2" name="Text 0"/>
          <p:cNvSpPr/>
          <p:nvPr/>
        </p:nvSpPr>
        <p:spPr>
          <a:xfrm>
            <a:off x="457200" y="457200"/>
            <a:ext cx="10972800" cy="365760"/>
          </a:xfrm>
          <a:prstGeom prst="rect">
            <a:avLst/>
          </a:prstGeom>
          <a:noFill/>
          <a:ln/>
        </p:spPr>
        <p:txBody>
          <a:bodyPr wrap="square" rtlCol="0" anchor="ctr"/>
          <a:lstStyle/>
          <a:p>
            <a:pPr indent="0" marL="0">
              <a:buNone/>
            </a:pPr>
            <a:r>
              <a:rPr lang="en-US" sz="1000" b="1" spc="400" kern="0" dirty="0">
                <a:solidFill>
                  <a:srgbClr val="E8B84B"/>
                </a:solidFill>
                <a:latin typeface="Calibri" pitchFamily="34" charset="0"/>
                <a:ea typeface="Calibri" pitchFamily="34" charset="-122"/>
                <a:cs typeface="Calibri" pitchFamily="34" charset="-120"/>
              </a:rPr>
              <a:t>OPENING  EXERCISE</a:t>
            </a:r>
            <a:endParaRPr lang="en-US" sz="1000" dirty="0"/>
          </a:p>
        </p:txBody>
      </p:sp>
      <p:sp>
        <p:nvSpPr>
          <p:cNvPr id="3" name="Text 1"/>
          <p:cNvSpPr/>
          <p:nvPr/>
        </p:nvSpPr>
        <p:spPr>
          <a:xfrm>
            <a:off x="457200" y="914400"/>
            <a:ext cx="10972800" cy="777240"/>
          </a:xfrm>
          <a:prstGeom prst="rect">
            <a:avLst/>
          </a:prstGeom>
          <a:noFill/>
          <a:ln/>
        </p:spPr>
        <p:txBody>
          <a:bodyPr wrap="square" rtlCol="0" anchor="ctr"/>
          <a:lstStyle/>
          <a:p>
            <a:pPr indent="0" marL="0">
              <a:buNone/>
            </a:pPr>
            <a:r>
              <a:rPr lang="en-US" sz="3400" b="1" dirty="0">
                <a:solidFill>
                  <a:srgbClr val="FFFFFF"/>
                </a:solidFill>
                <a:latin typeface="Cambria" pitchFamily="34" charset="0"/>
                <a:ea typeface="Cambria" pitchFamily="34" charset="-122"/>
                <a:cs typeface="Cambria" pitchFamily="34" charset="-120"/>
              </a:rPr>
              <a:t>Where Are You Right Now?</a:t>
            </a:r>
            <a:endParaRPr lang="en-US" sz="3400" dirty="0"/>
          </a:p>
        </p:txBody>
      </p:sp>
      <p:sp>
        <p:nvSpPr>
          <p:cNvPr id="4" name="Text 2"/>
          <p:cNvSpPr/>
          <p:nvPr/>
        </p:nvSpPr>
        <p:spPr>
          <a:xfrm>
            <a:off x="457200" y="1920240"/>
            <a:ext cx="1371600" cy="365760"/>
          </a:xfrm>
          <a:prstGeom prst="rect">
            <a:avLst/>
          </a:prstGeom>
          <a:noFill/>
          <a:ln/>
        </p:spPr>
        <p:txBody>
          <a:bodyPr wrap="square" rtlCol="0" anchor="ctr"/>
          <a:lstStyle/>
          <a:p>
            <a:pPr indent="0" marL="0">
              <a:buNone/>
            </a:pPr>
            <a:r>
              <a:rPr lang="en-US" sz="1100" b="1" spc="200" kern="0" dirty="0">
                <a:solidFill>
                  <a:srgbClr val="E8B84B"/>
                </a:solidFill>
                <a:latin typeface="Calibri" pitchFamily="34" charset="0"/>
                <a:ea typeface="Calibri" pitchFamily="34" charset="-122"/>
                <a:cs typeface="Calibri" pitchFamily="34" charset="-120"/>
              </a:rPr>
              <a:t>WHAT</a:t>
            </a:r>
            <a:endParaRPr lang="en-US" sz="1100" dirty="0"/>
          </a:p>
        </p:txBody>
      </p:sp>
      <p:sp>
        <p:nvSpPr>
          <p:cNvPr id="5" name="Text 3"/>
          <p:cNvSpPr/>
          <p:nvPr/>
        </p:nvSpPr>
        <p:spPr>
          <a:xfrm>
            <a:off x="2011680" y="1847088"/>
            <a:ext cx="9692640" cy="640080"/>
          </a:xfrm>
          <a:prstGeom prst="rect">
            <a:avLst/>
          </a:prstGeom>
          <a:noFill/>
          <a:ln/>
        </p:spPr>
        <p:txBody>
          <a:bodyPr wrap="square" rtlCol="0" anchor="ctr"/>
          <a:lstStyle/>
          <a:p>
            <a:pPr indent="0" marL="0">
              <a:lnSpc>
                <a:spcPct val="130000"/>
              </a:lnSpc>
              <a:buNone/>
            </a:pPr>
            <a:r>
              <a:rPr lang="en-US" sz="1400" dirty="0">
                <a:solidFill>
                  <a:srgbClr val="FFFFFF"/>
                </a:solidFill>
                <a:latin typeface="Calibri" pitchFamily="34" charset="0"/>
                <a:ea typeface="Calibri" pitchFamily="34" charset="-122"/>
                <a:cs typeface="Calibri" pitchFamily="34" charset="-120"/>
              </a:rPr>
              <a:t>Rate your current Excel confidence (1–5) across today's four topics. Be honest — this is your personal baseline, not a test.</a:t>
            </a:r>
            <a:endParaRPr lang="en-US" sz="1400" dirty="0"/>
          </a:p>
        </p:txBody>
      </p:sp>
      <p:sp>
        <p:nvSpPr>
          <p:cNvPr id="6" name="Shape 4"/>
          <p:cNvSpPr/>
          <p:nvPr/>
        </p:nvSpPr>
        <p:spPr>
          <a:xfrm>
            <a:off x="457200" y="2423160"/>
            <a:ext cx="11247120" cy="0"/>
          </a:xfrm>
          <a:prstGeom prst="line">
            <a:avLst/>
          </a:prstGeom>
          <a:noFill/>
          <a:ln w="12700">
            <a:solidFill>
              <a:srgbClr val="FFFFFF"/>
            </a:solidFill>
            <a:prstDash val="solid"/>
          </a:ln>
        </p:spPr>
      </p:sp>
      <p:sp>
        <p:nvSpPr>
          <p:cNvPr id="7" name="Text 5"/>
          <p:cNvSpPr/>
          <p:nvPr/>
        </p:nvSpPr>
        <p:spPr>
          <a:xfrm>
            <a:off x="457200" y="3291840"/>
            <a:ext cx="1371600" cy="365760"/>
          </a:xfrm>
          <a:prstGeom prst="rect">
            <a:avLst/>
          </a:prstGeom>
          <a:noFill/>
          <a:ln/>
        </p:spPr>
        <p:txBody>
          <a:bodyPr wrap="square" rtlCol="0" anchor="ctr"/>
          <a:lstStyle/>
          <a:p>
            <a:pPr indent="0" marL="0">
              <a:buNone/>
            </a:pPr>
            <a:r>
              <a:rPr lang="en-US" sz="1100" b="1" spc="200" kern="0" dirty="0">
                <a:solidFill>
                  <a:srgbClr val="E8B84B"/>
                </a:solidFill>
                <a:latin typeface="Calibri" pitchFamily="34" charset="0"/>
                <a:ea typeface="Calibri" pitchFamily="34" charset="-122"/>
                <a:cs typeface="Calibri" pitchFamily="34" charset="-120"/>
              </a:rPr>
              <a:t>HOW</a:t>
            </a:r>
            <a:endParaRPr lang="en-US" sz="1100" dirty="0"/>
          </a:p>
        </p:txBody>
      </p:sp>
      <p:sp>
        <p:nvSpPr>
          <p:cNvPr id="8" name="Text 6"/>
          <p:cNvSpPr/>
          <p:nvPr/>
        </p:nvSpPr>
        <p:spPr>
          <a:xfrm>
            <a:off x="2011680" y="3218688"/>
            <a:ext cx="9692640" cy="640080"/>
          </a:xfrm>
          <a:prstGeom prst="rect">
            <a:avLst/>
          </a:prstGeom>
          <a:noFill/>
          <a:ln/>
        </p:spPr>
        <p:txBody>
          <a:bodyPr wrap="square" rtlCol="0" anchor="ctr"/>
          <a:lstStyle/>
          <a:p>
            <a:pPr indent="0" marL="0">
              <a:lnSpc>
                <a:spcPct val="130000"/>
              </a:lnSpc>
              <a:buNone/>
            </a:pPr>
            <a:r>
              <a:rPr lang="en-US" sz="1400" dirty="0">
                <a:solidFill>
                  <a:srgbClr val="FFFFFF"/>
                </a:solidFill>
                <a:latin typeface="Calibri" pitchFamily="34" charset="0"/>
                <a:ea typeface="Calibri" pitchFamily="34" charset="-122"/>
                <a:cs typeface="Calibri" pitchFamily="34" charset="-120"/>
              </a:rPr>
              <a:t>Write on the sticky note provided (or the chat/poll if virtual). One number per topic: Formulas · Pivots · Power Query · Dashboards.</a:t>
            </a:r>
            <a:endParaRPr lang="en-US" sz="1400" dirty="0"/>
          </a:p>
        </p:txBody>
      </p:sp>
      <p:sp>
        <p:nvSpPr>
          <p:cNvPr id="9" name="Shape 7"/>
          <p:cNvSpPr/>
          <p:nvPr/>
        </p:nvSpPr>
        <p:spPr>
          <a:xfrm>
            <a:off x="457200" y="3794760"/>
            <a:ext cx="11247120" cy="0"/>
          </a:xfrm>
          <a:prstGeom prst="line">
            <a:avLst/>
          </a:prstGeom>
          <a:noFill/>
          <a:ln w="12700">
            <a:solidFill>
              <a:srgbClr val="FFFFFF"/>
            </a:solidFill>
            <a:prstDash val="solid"/>
          </a:ln>
        </p:spPr>
      </p:sp>
      <p:sp>
        <p:nvSpPr>
          <p:cNvPr id="10" name="Text 8"/>
          <p:cNvSpPr/>
          <p:nvPr/>
        </p:nvSpPr>
        <p:spPr>
          <a:xfrm>
            <a:off x="457200" y="4663440"/>
            <a:ext cx="1371600" cy="365760"/>
          </a:xfrm>
          <a:prstGeom prst="rect">
            <a:avLst/>
          </a:prstGeom>
          <a:noFill/>
          <a:ln/>
        </p:spPr>
        <p:txBody>
          <a:bodyPr wrap="square" rtlCol="0" anchor="ctr"/>
          <a:lstStyle/>
          <a:p>
            <a:pPr indent="0" marL="0">
              <a:buNone/>
            </a:pPr>
            <a:r>
              <a:rPr lang="en-US" sz="1100" b="1" spc="200" kern="0" dirty="0">
                <a:solidFill>
                  <a:srgbClr val="E8B84B"/>
                </a:solidFill>
                <a:latin typeface="Calibri" pitchFamily="34" charset="0"/>
                <a:ea typeface="Calibri" pitchFamily="34" charset="-122"/>
                <a:cs typeface="Calibri" pitchFamily="34" charset="-120"/>
              </a:rPr>
              <a:t>TIME</a:t>
            </a:r>
            <a:endParaRPr lang="en-US" sz="1100" dirty="0"/>
          </a:p>
        </p:txBody>
      </p:sp>
      <p:sp>
        <p:nvSpPr>
          <p:cNvPr id="11" name="Text 9"/>
          <p:cNvSpPr/>
          <p:nvPr/>
        </p:nvSpPr>
        <p:spPr>
          <a:xfrm>
            <a:off x="2011680" y="4590288"/>
            <a:ext cx="9692640" cy="640080"/>
          </a:xfrm>
          <a:prstGeom prst="rect">
            <a:avLst/>
          </a:prstGeom>
          <a:noFill/>
          <a:ln/>
        </p:spPr>
        <p:txBody>
          <a:bodyPr wrap="square" rtlCol="0" anchor="ctr"/>
          <a:lstStyle/>
          <a:p>
            <a:pPr indent="0" marL="0">
              <a:lnSpc>
                <a:spcPct val="130000"/>
              </a:lnSpc>
              <a:buNone/>
            </a:pPr>
            <a:r>
              <a:rPr lang="en-US" sz="1400" dirty="0">
                <a:solidFill>
                  <a:srgbClr val="FFFFFF"/>
                </a:solidFill>
                <a:latin typeface="Calibri" pitchFamily="34" charset="0"/>
                <a:ea typeface="Calibri" pitchFamily="34" charset="-122"/>
                <a:cs typeface="Calibri" pitchFamily="34" charset="-120"/>
              </a:rPr>
              <a:t>5 minutes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5394"/>
        </a:solidFill>
      </p:bgPr>
    </p:bg>
    <p:spTree>
      <p:nvGrpSpPr>
        <p:cNvPr id="1" name=""/>
        <p:cNvGrpSpPr/>
        <p:nvPr/>
      </p:nvGrpSpPr>
      <p:grpSpPr>
        <a:xfrm>
          <a:off x="0" y="0"/>
          <a:ext cx="0" cy="0"/>
          <a:chOff x="0" y="0"/>
          <a:chExt cx="0" cy="0"/>
        </a:xfrm>
      </p:grpSpPr>
      <p:sp>
        <p:nvSpPr>
          <p:cNvPr id="2" name="Shape 0"/>
          <p:cNvSpPr/>
          <p:nvPr/>
        </p:nvSpPr>
        <p:spPr>
          <a:xfrm>
            <a:off x="-914400" y="4114800"/>
            <a:ext cx="7315200" cy="7315200"/>
          </a:xfrm>
          <a:prstGeom prst="ellipse">
            <a:avLst/>
          </a:prstGeom>
          <a:solidFill>
            <a:srgbClr val="79A0C4"/>
          </a:solidFill>
          <a:ln w="12700">
            <a:solidFill>
              <a:srgbClr val="79A0C4"/>
            </a:solidFill>
            <a:prstDash val="solid"/>
          </a:ln>
        </p:spPr>
      </p:sp>
      <p:sp>
        <p:nvSpPr>
          <p:cNvPr id="3" name="Text 1"/>
          <p:cNvSpPr/>
          <p:nvPr/>
        </p:nvSpPr>
        <p:spPr>
          <a:xfrm>
            <a:off x="548640" y="1188720"/>
            <a:ext cx="10972800" cy="365760"/>
          </a:xfrm>
          <a:prstGeom prst="rect">
            <a:avLst/>
          </a:prstGeom>
          <a:noFill/>
          <a:ln/>
        </p:spPr>
        <p:txBody>
          <a:bodyPr wrap="square" rtlCol="0" anchor="ctr"/>
          <a:lstStyle/>
          <a:p>
            <a:pPr indent="0" marL="0">
              <a:buNone/>
            </a:pPr>
            <a:r>
              <a:rPr lang="en-US" sz="1100" b="1" spc="400" kern="0" dirty="0">
                <a:solidFill>
                  <a:srgbClr val="E8B84B"/>
                </a:solidFill>
                <a:latin typeface="Calibri" pitchFamily="34" charset="0"/>
                <a:ea typeface="Calibri" pitchFamily="34" charset="-122"/>
                <a:cs typeface="Calibri" pitchFamily="34" charset="-120"/>
              </a:rPr>
              <a:t>MODULE  1</a:t>
            </a:r>
            <a:endParaRPr lang="en-US" sz="1100" dirty="0"/>
          </a:p>
        </p:txBody>
      </p:sp>
      <p:sp>
        <p:nvSpPr>
          <p:cNvPr id="4" name="Text 2"/>
          <p:cNvSpPr/>
          <p:nvPr/>
        </p:nvSpPr>
        <p:spPr>
          <a:xfrm>
            <a:off x="548640" y="1691640"/>
            <a:ext cx="9144000" cy="1005840"/>
          </a:xfrm>
          <a:prstGeom prst="rect">
            <a:avLst/>
          </a:prstGeom>
          <a:noFill/>
          <a:ln/>
        </p:spPr>
        <p:txBody>
          <a:bodyPr wrap="square" rtlCol="0" anchor="ctr"/>
          <a:lstStyle/>
          <a:p>
            <a:pPr indent="0" marL="0">
              <a:buNone/>
            </a:pPr>
            <a:r>
              <a:rPr lang="en-US" sz="4200" b="1" dirty="0">
                <a:solidFill>
                  <a:srgbClr val="FFFFFF"/>
                </a:solidFill>
                <a:latin typeface="Cambria" pitchFamily="34" charset="0"/>
                <a:ea typeface="Cambria" pitchFamily="34" charset="-122"/>
                <a:cs typeface="Cambria" pitchFamily="34" charset="-120"/>
              </a:rPr>
              <a:t>Formulas &amp; Logic</a:t>
            </a:r>
            <a:endParaRPr lang="en-US" sz="4200" dirty="0"/>
          </a:p>
        </p:txBody>
      </p:sp>
      <p:sp>
        <p:nvSpPr>
          <p:cNvPr id="5" name="Text 3"/>
          <p:cNvSpPr/>
          <p:nvPr/>
        </p:nvSpPr>
        <p:spPr>
          <a:xfrm>
            <a:off x="548640" y="2788920"/>
            <a:ext cx="9144000" cy="411480"/>
          </a:xfrm>
          <a:prstGeom prst="rect">
            <a:avLst/>
          </a:prstGeom>
          <a:noFill/>
          <a:ln/>
        </p:spPr>
        <p:txBody>
          <a:bodyPr wrap="square" rtlCol="0" anchor="ctr"/>
          <a:lstStyle/>
          <a:p>
            <a:pPr indent="0" marL="0">
              <a:buNone/>
            </a:pPr>
            <a:r>
              <a:rPr lang="en-US" sz="1600" dirty="0">
                <a:solidFill>
                  <a:srgbClr val="FFFFFF"/>
                </a:solidFill>
                <a:latin typeface="Calibri" pitchFamily="34" charset="0"/>
                <a:ea typeface="Calibri" pitchFamily="34" charset="-122"/>
                <a:cs typeface="Calibri" pitchFamily="34" charset="-120"/>
              </a:rPr>
              <a:t>XLOOKUP  ·  IFS  ·  Dynamic Arrays  ·  Error Handling</a:t>
            </a:r>
            <a:endParaRPr lang="en-US" sz="1600" dirty="0"/>
          </a:p>
        </p:txBody>
      </p:sp>
      <p:sp>
        <p:nvSpPr>
          <p:cNvPr id="6" name="Text 4"/>
          <p:cNvSpPr/>
          <p:nvPr/>
        </p:nvSpPr>
        <p:spPr>
          <a:xfrm>
            <a:off x="548640" y="3291840"/>
            <a:ext cx="3657600" cy="320040"/>
          </a:xfrm>
          <a:prstGeom prst="rect">
            <a:avLst/>
          </a:prstGeom>
          <a:noFill/>
          <a:ln/>
        </p:spPr>
        <p:txBody>
          <a:bodyPr wrap="square" rtlCol="0" anchor="ctr"/>
          <a:lstStyle/>
          <a:p>
            <a:pPr indent="0" marL="0">
              <a:buNone/>
            </a:pPr>
            <a:r>
              <a:rPr lang="en-US" sz="1300" i="1" dirty="0">
                <a:solidFill>
                  <a:srgbClr val="E8B84B"/>
                </a:solidFill>
                <a:latin typeface="Calibri" pitchFamily="34" charset="0"/>
                <a:ea typeface="Calibri" pitchFamily="34" charset="-122"/>
                <a:cs typeface="Calibri" pitchFamily="34" charset="-120"/>
              </a:rPr>
              <a:t>60 minutes</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2188952" cy="64008"/>
          </a:xfrm>
          <a:prstGeom prst="rect">
            <a:avLst/>
          </a:prstGeom>
          <a:solidFill>
            <a:srgbClr val="0B5394"/>
          </a:solidFill>
          <a:ln/>
        </p:spPr>
      </p:sp>
      <p:sp>
        <p:nvSpPr>
          <p:cNvPr id="3" name="Text 1"/>
          <p:cNvSpPr/>
          <p:nvPr/>
        </p:nvSpPr>
        <p:spPr>
          <a:xfrm>
            <a:off x="457200" y="137160"/>
            <a:ext cx="11247120" cy="594360"/>
          </a:xfrm>
          <a:prstGeom prst="rect">
            <a:avLst/>
          </a:prstGeom>
          <a:noFill/>
          <a:ln/>
        </p:spPr>
        <p:txBody>
          <a:bodyPr wrap="square" rtlCol="0" anchor="ctr"/>
          <a:lstStyle/>
          <a:p>
            <a:pPr indent="0" marL="0">
              <a:buNone/>
            </a:pPr>
            <a:r>
              <a:rPr lang="en-US" sz="2600" b="1" dirty="0">
                <a:solidFill>
                  <a:srgbClr val="0B5394"/>
                </a:solidFill>
                <a:latin typeface="Cambria" pitchFamily="34" charset="0"/>
                <a:ea typeface="Cambria" pitchFamily="34" charset="-122"/>
                <a:cs typeface="Cambria" pitchFamily="34" charset="-120"/>
              </a:rPr>
              <a:t>Replace VLOOKUP — Here's Why XLOOKUP Wins</a:t>
            </a:r>
            <a:endParaRPr lang="en-US" sz="2600" dirty="0"/>
          </a:p>
        </p:txBody>
      </p:sp>
      <p:sp>
        <p:nvSpPr>
          <p:cNvPr id="4" name="Shape 2"/>
          <p:cNvSpPr/>
          <p:nvPr/>
        </p:nvSpPr>
        <p:spPr>
          <a:xfrm>
            <a:off x="457200" y="868680"/>
            <a:ext cx="5577840" cy="502920"/>
          </a:xfrm>
          <a:prstGeom prst="rect">
            <a:avLst/>
          </a:prstGeom>
          <a:solidFill>
            <a:srgbClr val="C0392B"/>
          </a:solidFill>
          <a:ln/>
        </p:spPr>
      </p:sp>
      <p:sp>
        <p:nvSpPr>
          <p:cNvPr id="5" name="Text 3"/>
          <p:cNvSpPr/>
          <p:nvPr/>
        </p:nvSpPr>
        <p:spPr>
          <a:xfrm>
            <a:off x="594360" y="886968"/>
            <a:ext cx="5303520" cy="457200"/>
          </a:xfrm>
          <a:prstGeom prst="rect">
            <a:avLst/>
          </a:prstGeom>
          <a:noFill/>
          <a:ln/>
        </p:spPr>
        <p:txBody>
          <a:bodyPr wrap="square" rtlCol="0" anchor="ctr"/>
          <a:lstStyle/>
          <a:p>
            <a:pPr indent="0" marL="0">
              <a:buNone/>
            </a:pPr>
            <a:r>
              <a:rPr lang="en-US" sz="1700" b="1" dirty="0">
                <a:solidFill>
                  <a:srgbClr val="FFFFFF"/>
                </a:solidFill>
                <a:latin typeface="Cambria" pitchFamily="34" charset="0"/>
                <a:ea typeface="Cambria" pitchFamily="34" charset="-122"/>
                <a:cs typeface="Cambria" pitchFamily="34" charset="-120"/>
              </a:rPr>
              <a:t>VLOOKUP</a:t>
            </a:r>
            <a:endParaRPr lang="en-US" sz="1700" dirty="0"/>
          </a:p>
        </p:txBody>
      </p:sp>
      <p:sp>
        <p:nvSpPr>
          <p:cNvPr id="6" name="Shape 4"/>
          <p:cNvSpPr/>
          <p:nvPr/>
        </p:nvSpPr>
        <p:spPr>
          <a:xfrm>
            <a:off x="457200" y="1481328"/>
            <a:ext cx="5577840" cy="694944"/>
          </a:xfrm>
          <a:prstGeom prst="rect">
            <a:avLst/>
          </a:prstGeom>
          <a:solidFill>
            <a:srgbClr val="FADBD8"/>
          </a:solidFill>
          <a:ln w="12700">
            <a:solidFill>
              <a:srgbClr val="ECC4BF"/>
            </a:solidFill>
            <a:prstDash val="solid"/>
          </a:ln>
        </p:spPr>
      </p:sp>
      <p:sp>
        <p:nvSpPr>
          <p:cNvPr id="7" name="Text 5"/>
          <p:cNvSpPr/>
          <p:nvPr/>
        </p:nvSpPr>
        <p:spPr>
          <a:xfrm>
            <a:off x="621792" y="1554480"/>
            <a:ext cx="5248656" cy="548640"/>
          </a:xfrm>
          <a:prstGeom prst="rect">
            <a:avLst/>
          </a:prstGeom>
          <a:noFill/>
          <a:ln/>
        </p:spPr>
        <p:txBody>
          <a:bodyPr wrap="square" rtlCol="0" anchor="ctr"/>
          <a:lstStyle/>
          <a:p>
            <a:pPr indent="0" marL="0">
              <a:buNone/>
            </a:pPr>
            <a:r>
              <a:rPr lang="en-US" sz="1300" dirty="0">
                <a:solidFill>
                  <a:srgbClr val="1A1A1A"/>
                </a:solidFill>
                <a:latin typeface="Calibri" pitchFamily="34" charset="0"/>
                <a:ea typeface="Calibri" pitchFamily="34" charset="-122"/>
                <a:cs typeface="Calibri" pitchFamily="34" charset="-120"/>
              </a:rPr>
              <a:t>✗  Column number hard-coded</a:t>
            </a:r>
            <a:endParaRPr lang="en-US" sz="1300" dirty="0"/>
          </a:p>
        </p:txBody>
      </p:sp>
      <p:sp>
        <p:nvSpPr>
          <p:cNvPr id="8" name="Shape 6"/>
          <p:cNvSpPr/>
          <p:nvPr/>
        </p:nvSpPr>
        <p:spPr>
          <a:xfrm>
            <a:off x="457200" y="2304288"/>
            <a:ext cx="5577840" cy="694944"/>
          </a:xfrm>
          <a:prstGeom prst="rect">
            <a:avLst/>
          </a:prstGeom>
          <a:solidFill>
            <a:srgbClr val="FFFFFF"/>
          </a:solidFill>
          <a:ln w="12700">
            <a:solidFill>
              <a:srgbClr val="ECC4BF"/>
            </a:solidFill>
            <a:prstDash val="solid"/>
          </a:ln>
        </p:spPr>
      </p:sp>
      <p:sp>
        <p:nvSpPr>
          <p:cNvPr id="9" name="Text 7"/>
          <p:cNvSpPr/>
          <p:nvPr/>
        </p:nvSpPr>
        <p:spPr>
          <a:xfrm>
            <a:off x="621792" y="2377440"/>
            <a:ext cx="5248656" cy="548640"/>
          </a:xfrm>
          <a:prstGeom prst="rect">
            <a:avLst/>
          </a:prstGeom>
          <a:noFill/>
          <a:ln/>
        </p:spPr>
        <p:txBody>
          <a:bodyPr wrap="square" rtlCol="0" anchor="ctr"/>
          <a:lstStyle/>
          <a:p>
            <a:pPr indent="0" marL="0">
              <a:buNone/>
            </a:pPr>
            <a:r>
              <a:rPr lang="en-US" sz="1300" dirty="0">
                <a:solidFill>
                  <a:srgbClr val="1A1A1A"/>
                </a:solidFill>
                <a:latin typeface="Calibri" pitchFamily="34" charset="0"/>
                <a:ea typeface="Calibri" pitchFamily="34" charset="-122"/>
                <a:cs typeface="Calibri" pitchFamily="34" charset="-120"/>
              </a:rPr>
              <a:t>✗  Breaks when columns move</a:t>
            </a:r>
            <a:endParaRPr lang="en-US" sz="1300" dirty="0"/>
          </a:p>
        </p:txBody>
      </p:sp>
      <p:sp>
        <p:nvSpPr>
          <p:cNvPr id="10" name="Shape 8"/>
          <p:cNvSpPr/>
          <p:nvPr/>
        </p:nvSpPr>
        <p:spPr>
          <a:xfrm>
            <a:off x="457200" y="3127248"/>
            <a:ext cx="5577840" cy="694944"/>
          </a:xfrm>
          <a:prstGeom prst="rect">
            <a:avLst/>
          </a:prstGeom>
          <a:solidFill>
            <a:srgbClr val="FADBD8"/>
          </a:solidFill>
          <a:ln w="12700">
            <a:solidFill>
              <a:srgbClr val="ECC4BF"/>
            </a:solidFill>
            <a:prstDash val="solid"/>
          </a:ln>
        </p:spPr>
      </p:sp>
      <p:sp>
        <p:nvSpPr>
          <p:cNvPr id="11" name="Text 9"/>
          <p:cNvSpPr/>
          <p:nvPr/>
        </p:nvSpPr>
        <p:spPr>
          <a:xfrm>
            <a:off x="621792" y="3200400"/>
            <a:ext cx="5248656" cy="548640"/>
          </a:xfrm>
          <a:prstGeom prst="rect">
            <a:avLst/>
          </a:prstGeom>
          <a:noFill/>
          <a:ln/>
        </p:spPr>
        <p:txBody>
          <a:bodyPr wrap="square" rtlCol="0" anchor="ctr"/>
          <a:lstStyle/>
          <a:p>
            <a:pPr indent="0" marL="0">
              <a:buNone/>
            </a:pPr>
            <a:r>
              <a:rPr lang="en-US" sz="1300" dirty="0">
                <a:solidFill>
                  <a:srgbClr val="1A1A1A"/>
                </a:solidFill>
                <a:latin typeface="Calibri" pitchFamily="34" charset="0"/>
                <a:ea typeface="Calibri" pitchFamily="34" charset="-122"/>
                <a:cs typeface="Calibri" pitchFamily="34" charset="-120"/>
              </a:rPr>
              <a:t>✗  Only looks right</a:t>
            </a:r>
            <a:endParaRPr lang="en-US" sz="1300" dirty="0"/>
          </a:p>
        </p:txBody>
      </p:sp>
      <p:sp>
        <p:nvSpPr>
          <p:cNvPr id="12" name="Shape 10"/>
          <p:cNvSpPr/>
          <p:nvPr/>
        </p:nvSpPr>
        <p:spPr>
          <a:xfrm>
            <a:off x="457200" y="3950208"/>
            <a:ext cx="5577840" cy="694944"/>
          </a:xfrm>
          <a:prstGeom prst="rect">
            <a:avLst/>
          </a:prstGeom>
          <a:solidFill>
            <a:srgbClr val="FFFFFF"/>
          </a:solidFill>
          <a:ln w="12700">
            <a:solidFill>
              <a:srgbClr val="ECC4BF"/>
            </a:solidFill>
            <a:prstDash val="solid"/>
          </a:ln>
        </p:spPr>
      </p:sp>
      <p:sp>
        <p:nvSpPr>
          <p:cNvPr id="13" name="Text 11"/>
          <p:cNvSpPr/>
          <p:nvPr/>
        </p:nvSpPr>
        <p:spPr>
          <a:xfrm>
            <a:off x="621792" y="4023360"/>
            <a:ext cx="5248656" cy="548640"/>
          </a:xfrm>
          <a:prstGeom prst="rect">
            <a:avLst/>
          </a:prstGeom>
          <a:noFill/>
          <a:ln/>
        </p:spPr>
        <p:txBody>
          <a:bodyPr wrap="square" rtlCol="0" anchor="ctr"/>
          <a:lstStyle/>
          <a:p>
            <a:pPr indent="0" marL="0">
              <a:buNone/>
            </a:pPr>
            <a:r>
              <a:rPr lang="en-US" sz="1300" dirty="0">
                <a:solidFill>
                  <a:srgbClr val="1A1A1A"/>
                </a:solidFill>
                <a:latin typeface="Calibri" pitchFamily="34" charset="0"/>
                <a:ea typeface="Calibri" pitchFamily="34" charset="-122"/>
                <a:cs typeface="Calibri" pitchFamily="34" charset="-120"/>
              </a:rPr>
              <a:t>✗  #N/A crashes the whole model</a:t>
            </a:r>
            <a:endParaRPr lang="en-US" sz="1300" dirty="0"/>
          </a:p>
        </p:txBody>
      </p:sp>
      <p:sp>
        <p:nvSpPr>
          <p:cNvPr id="14" name="Shape 12"/>
          <p:cNvSpPr/>
          <p:nvPr/>
        </p:nvSpPr>
        <p:spPr>
          <a:xfrm>
            <a:off x="457200" y="4773168"/>
            <a:ext cx="5577840" cy="694944"/>
          </a:xfrm>
          <a:prstGeom prst="rect">
            <a:avLst/>
          </a:prstGeom>
          <a:solidFill>
            <a:srgbClr val="FADBD8"/>
          </a:solidFill>
          <a:ln w="12700">
            <a:solidFill>
              <a:srgbClr val="ECC4BF"/>
            </a:solidFill>
            <a:prstDash val="solid"/>
          </a:ln>
        </p:spPr>
      </p:sp>
      <p:sp>
        <p:nvSpPr>
          <p:cNvPr id="15" name="Text 13"/>
          <p:cNvSpPr/>
          <p:nvPr/>
        </p:nvSpPr>
        <p:spPr>
          <a:xfrm>
            <a:off x="621792" y="4846320"/>
            <a:ext cx="5248656" cy="548640"/>
          </a:xfrm>
          <a:prstGeom prst="rect">
            <a:avLst/>
          </a:prstGeom>
          <a:noFill/>
          <a:ln/>
        </p:spPr>
        <p:txBody>
          <a:bodyPr wrap="square" rtlCol="0" anchor="ctr"/>
          <a:lstStyle/>
          <a:p>
            <a:pPr indent="0" marL="0">
              <a:buNone/>
            </a:pPr>
            <a:r>
              <a:rPr lang="en-US" sz="1300" dirty="0">
                <a:solidFill>
                  <a:srgbClr val="1A1A1A"/>
                </a:solidFill>
                <a:latin typeface="Calibri" pitchFamily="34" charset="0"/>
                <a:ea typeface="Calibri" pitchFamily="34" charset="-122"/>
                <a:cs typeface="Calibri" pitchFamily="34" charset="-120"/>
              </a:rPr>
              <a:t>✗  No partial match control</a:t>
            </a:r>
            <a:endParaRPr lang="en-US" sz="1300" dirty="0"/>
          </a:p>
        </p:txBody>
      </p:sp>
      <p:sp>
        <p:nvSpPr>
          <p:cNvPr id="16" name="Shape 14"/>
          <p:cNvSpPr/>
          <p:nvPr/>
        </p:nvSpPr>
        <p:spPr>
          <a:xfrm>
            <a:off x="6309360" y="868680"/>
            <a:ext cx="5577840" cy="502920"/>
          </a:xfrm>
          <a:prstGeom prst="rect">
            <a:avLst/>
          </a:prstGeom>
          <a:solidFill>
            <a:srgbClr val="0B5394"/>
          </a:solidFill>
          <a:ln/>
        </p:spPr>
      </p:sp>
      <p:sp>
        <p:nvSpPr>
          <p:cNvPr id="17" name="Text 15"/>
          <p:cNvSpPr/>
          <p:nvPr/>
        </p:nvSpPr>
        <p:spPr>
          <a:xfrm>
            <a:off x="6446520" y="886968"/>
            <a:ext cx="5303520" cy="457200"/>
          </a:xfrm>
          <a:prstGeom prst="rect">
            <a:avLst/>
          </a:prstGeom>
          <a:noFill/>
          <a:ln/>
        </p:spPr>
        <p:txBody>
          <a:bodyPr wrap="square" rtlCol="0" anchor="ctr"/>
          <a:lstStyle/>
          <a:p>
            <a:pPr indent="0" marL="0">
              <a:buNone/>
            </a:pPr>
            <a:r>
              <a:rPr lang="en-US" sz="1700" b="1" dirty="0">
                <a:solidFill>
                  <a:srgbClr val="FFFFFF"/>
                </a:solidFill>
                <a:latin typeface="Cambria" pitchFamily="34" charset="0"/>
                <a:ea typeface="Cambria" pitchFamily="34" charset="-122"/>
                <a:cs typeface="Cambria" pitchFamily="34" charset="-120"/>
              </a:rPr>
              <a:t>XLOOKUP</a:t>
            </a:r>
            <a:endParaRPr lang="en-US" sz="1700" dirty="0"/>
          </a:p>
        </p:txBody>
      </p:sp>
      <p:sp>
        <p:nvSpPr>
          <p:cNvPr id="18" name="Shape 16"/>
          <p:cNvSpPr/>
          <p:nvPr/>
        </p:nvSpPr>
        <p:spPr>
          <a:xfrm>
            <a:off x="6309360" y="1481328"/>
            <a:ext cx="5577840" cy="694944"/>
          </a:xfrm>
          <a:prstGeom prst="rect">
            <a:avLst/>
          </a:prstGeom>
          <a:solidFill>
            <a:srgbClr val="E7EEF4"/>
          </a:solidFill>
          <a:ln w="12700">
            <a:solidFill>
              <a:srgbClr val="B6CBDF"/>
            </a:solidFill>
            <a:prstDash val="solid"/>
          </a:ln>
        </p:spPr>
      </p:sp>
      <p:sp>
        <p:nvSpPr>
          <p:cNvPr id="19" name="Text 17"/>
          <p:cNvSpPr/>
          <p:nvPr/>
        </p:nvSpPr>
        <p:spPr>
          <a:xfrm>
            <a:off x="6473952" y="1554480"/>
            <a:ext cx="5248656" cy="548640"/>
          </a:xfrm>
          <a:prstGeom prst="rect">
            <a:avLst/>
          </a:prstGeom>
          <a:noFill/>
          <a:ln/>
        </p:spPr>
        <p:txBody>
          <a:bodyPr wrap="square" rtlCol="0" anchor="ctr"/>
          <a:lstStyle/>
          <a:p>
            <a:pPr indent="0" marL="0">
              <a:buNone/>
            </a:pPr>
            <a:r>
              <a:rPr lang="en-US" sz="1300" dirty="0">
                <a:solidFill>
                  <a:srgbClr val="1A1A1A"/>
                </a:solidFill>
                <a:latin typeface="Calibri" pitchFamily="34" charset="0"/>
                <a:ea typeface="Calibri" pitchFamily="34" charset="-122"/>
                <a:cs typeface="Calibri" pitchFamily="34" charset="-120"/>
              </a:rPr>
              <a:t>✓  Name the return column directly</a:t>
            </a:r>
            <a:endParaRPr lang="en-US" sz="1300" dirty="0"/>
          </a:p>
        </p:txBody>
      </p:sp>
      <p:sp>
        <p:nvSpPr>
          <p:cNvPr id="20" name="Shape 18"/>
          <p:cNvSpPr/>
          <p:nvPr/>
        </p:nvSpPr>
        <p:spPr>
          <a:xfrm>
            <a:off x="6309360" y="2304288"/>
            <a:ext cx="5577840" cy="694944"/>
          </a:xfrm>
          <a:prstGeom prst="rect">
            <a:avLst/>
          </a:prstGeom>
          <a:solidFill>
            <a:srgbClr val="FFFFFF"/>
          </a:solidFill>
          <a:ln w="12700">
            <a:solidFill>
              <a:srgbClr val="B6CBDF"/>
            </a:solidFill>
            <a:prstDash val="solid"/>
          </a:ln>
        </p:spPr>
      </p:sp>
      <p:sp>
        <p:nvSpPr>
          <p:cNvPr id="21" name="Text 19"/>
          <p:cNvSpPr/>
          <p:nvPr/>
        </p:nvSpPr>
        <p:spPr>
          <a:xfrm>
            <a:off x="6473952" y="2377440"/>
            <a:ext cx="5248656" cy="548640"/>
          </a:xfrm>
          <a:prstGeom prst="rect">
            <a:avLst/>
          </a:prstGeom>
          <a:noFill/>
          <a:ln/>
        </p:spPr>
        <p:txBody>
          <a:bodyPr wrap="square" rtlCol="0" anchor="ctr"/>
          <a:lstStyle/>
          <a:p>
            <a:pPr indent="0" marL="0">
              <a:buNone/>
            </a:pPr>
            <a:r>
              <a:rPr lang="en-US" sz="1300" dirty="0">
                <a:solidFill>
                  <a:srgbClr val="1A1A1A"/>
                </a:solidFill>
                <a:latin typeface="Calibri" pitchFamily="34" charset="0"/>
                <a:ea typeface="Calibri" pitchFamily="34" charset="-122"/>
                <a:cs typeface="Calibri" pitchFamily="34" charset="-120"/>
              </a:rPr>
              <a:t>✓  Resilient to column changes</a:t>
            </a:r>
            <a:endParaRPr lang="en-US" sz="1300" dirty="0"/>
          </a:p>
        </p:txBody>
      </p:sp>
      <p:sp>
        <p:nvSpPr>
          <p:cNvPr id="22" name="Shape 20"/>
          <p:cNvSpPr/>
          <p:nvPr/>
        </p:nvSpPr>
        <p:spPr>
          <a:xfrm>
            <a:off x="6309360" y="3127248"/>
            <a:ext cx="5577840" cy="694944"/>
          </a:xfrm>
          <a:prstGeom prst="rect">
            <a:avLst/>
          </a:prstGeom>
          <a:solidFill>
            <a:srgbClr val="E7EEF4"/>
          </a:solidFill>
          <a:ln w="12700">
            <a:solidFill>
              <a:srgbClr val="B6CBDF"/>
            </a:solidFill>
            <a:prstDash val="solid"/>
          </a:ln>
        </p:spPr>
      </p:sp>
      <p:sp>
        <p:nvSpPr>
          <p:cNvPr id="23" name="Text 21"/>
          <p:cNvSpPr/>
          <p:nvPr/>
        </p:nvSpPr>
        <p:spPr>
          <a:xfrm>
            <a:off x="6473952" y="3200400"/>
            <a:ext cx="5248656" cy="548640"/>
          </a:xfrm>
          <a:prstGeom prst="rect">
            <a:avLst/>
          </a:prstGeom>
          <a:noFill/>
          <a:ln/>
        </p:spPr>
        <p:txBody>
          <a:bodyPr wrap="square" rtlCol="0" anchor="ctr"/>
          <a:lstStyle/>
          <a:p>
            <a:pPr indent="0" marL="0">
              <a:buNone/>
            </a:pPr>
            <a:r>
              <a:rPr lang="en-US" sz="1300" dirty="0">
                <a:solidFill>
                  <a:srgbClr val="1A1A1A"/>
                </a:solidFill>
                <a:latin typeface="Calibri" pitchFamily="34" charset="0"/>
                <a:ea typeface="Calibri" pitchFamily="34" charset="-122"/>
                <a:cs typeface="Calibri" pitchFamily="34" charset="-120"/>
              </a:rPr>
              <a:t>✓  Looks left, right, or both</a:t>
            </a:r>
            <a:endParaRPr lang="en-US" sz="1300" dirty="0"/>
          </a:p>
        </p:txBody>
      </p:sp>
      <p:sp>
        <p:nvSpPr>
          <p:cNvPr id="24" name="Shape 22"/>
          <p:cNvSpPr/>
          <p:nvPr/>
        </p:nvSpPr>
        <p:spPr>
          <a:xfrm>
            <a:off x="6309360" y="3950208"/>
            <a:ext cx="5577840" cy="694944"/>
          </a:xfrm>
          <a:prstGeom prst="rect">
            <a:avLst/>
          </a:prstGeom>
          <a:solidFill>
            <a:srgbClr val="FFFFFF"/>
          </a:solidFill>
          <a:ln w="12700">
            <a:solidFill>
              <a:srgbClr val="B6CBDF"/>
            </a:solidFill>
            <a:prstDash val="solid"/>
          </a:ln>
        </p:spPr>
      </p:sp>
      <p:sp>
        <p:nvSpPr>
          <p:cNvPr id="25" name="Text 23"/>
          <p:cNvSpPr/>
          <p:nvPr/>
        </p:nvSpPr>
        <p:spPr>
          <a:xfrm>
            <a:off x="6473952" y="4023360"/>
            <a:ext cx="5248656" cy="548640"/>
          </a:xfrm>
          <a:prstGeom prst="rect">
            <a:avLst/>
          </a:prstGeom>
          <a:noFill/>
          <a:ln/>
        </p:spPr>
        <p:txBody>
          <a:bodyPr wrap="square" rtlCol="0" anchor="ctr"/>
          <a:lstStyle/>
          <a:p>
            <a:pPr indent="0" marL="0">
              <a:buNone/>
            </a:pPr>
            <a:r>
              <a:rPr lang="en-US" sz="1300" dirty="0">
                <a:solidFill>
                  <a:srgbClr val="1A1A1A"/>
                </a:solidFill>
                <a:latin typeface="Calibri" pitchFamily="34" charset="0"/>
                <a:ea typeface="Calibri" pitchFamily="34" charset="-122"/>
                <a:cs typeface="Calibri" pitchFamily="34" charset="-120"/>
              </a:rPr>
              <a:t>✓  Returns your own error message</a:t>
            </a:r>
            <a:endParaRPr lang="en-US" sz="1300" dirty="0"/>
          </a:p>
        </p:txBody>
      </p:sp>
      <p:sp>
        <p:nvSpPr>
          <p:cNvPr id="26" name="Shape 24"/>
          <p:cNvSpPr/>
          <p:nvPr/>
        </p:nvSpPr>
        <p:spPr>
          <a:xfrm>
            <a:off x="6309360" y="4773168"/>
            <a:ext cx="5577840" cy="694944"/>
          </a:xfrm>
          <a:prstGeom prst="rect">
            <a:avLst/>
          </a:prstGeom>
          <a:solidFill>
            <a:srgbClr val="E7EEF4"/>
          </a:solidFill>
          <a:ln w="12700">
            <a:solidFill>
              <a:srgbClr val="B6CBDF"/>
            </a:solidFill>
            <a:prstDash val="solid"/>
          </a:ln>
        </p:spPr>
      </p:sp>
      <p:sp>
        <p:nvSpPr>
          <p:cNvPr id="27" name="Text 25"/>
          <p:cNvSpPr/>
          <p:nvPr/>
        </p:nvSpPr>
        <p:spPr>
          <a:xfrm>
            <a:off x="6473952" y="4846320"/>
            <a:ext cx="5248656" cy="548640"/>
          </a:xfrm>
          <a:prstGeom prst="rect">
            <a:avLst/>
          </a:prstGeom>
          <a:noFill/>
          <a:ln/>
        </p:spPr>
        <p:txBody>
          <a:bodyPr wrap="square" rtlCol="0" anchor="ctr"/>
          <a:lstStyle/>
          <a:p>
            <a:pPr indent="0" marL="0">
              <a:buNone/>
            </a:pPr>
            <a:r>
              <a:rPr lang="en-US" sz="1300" dirty="0">
                <a:solidFill>
                  <a:srgbClr val="1A1A1A"/>
                </a:solidFill>
                <a:latin typeface="Calibri" pitchFamily="34" charset="0"/>
                <a:ea typeface="Calibri" pitchFamily="34" charset="-122"/>
                <a:cs typeface="Calibri" pitchFamily="34" charset="-120"/>
              </a:rPr>
              <a:t>✓  Exact, approximate or wildcard match</a:t>
            </a:r>
            <a:endParaRPr lang="en-US" sz="1300" dirty="0"/>
          </a:p>
        </p:txBody>
      </p:sp>
      <p:sp>
        <p:nvSpPr>
          <p:cNvPr id="28" name="Text 26"/>
          <p:cNvSpPr/>
          <p:nvPr/>
        </p:nvSpPr>
        <p:spPr>
          <a:xfrm>
            <a:off x="274320" y="6583680"/>
            <a:ext cx="4572000" cy="201168"/>
          </a:xfrm>
          <a:prstGeom prst="rect">
            <a:avLst/>
          </a:prstGeom>
          <a:noFill/>
          <a:ln/>
        </p:spPr>
        <p:txBody>
          <a:bodyPr wrap="square" rtlCol="0" anchor="ctr"/>
          <a:lstStyle/>
          <a:p>
            <a:pPr indent="0" marL="0">
              <a:buNone/>
            </a:pPr>
            <a:r>
              <a:rPr lang="en-US" sz="800" dirty="0">
                <a:solidFill>
                  <a:srgbClr val="888888"/>
                </a:solidFill>
                <a:latin typeface="Calibri" pitchFamily="34" charset="0"/>
                <a:ea typeface="Calibri" pitchFamily="34" charset="-122"/>
                <a:cs typeface="Calibri" pitchFamily="34" charset="-120"/>
              </a:rPr>
              <a:t>Meridian Training Co.</a:t>
            </a:r>
            <a:endParaRPr lang="en-US" sz="800" dirty="0"/>
          </a:p>
        </p:txBody>
      </p:sp>
      <p:sp>
        <p:nvSpPr>
          <p:cNvPr id="29" name="Text 27"/>
          <p:cNvSpPr/>
          <p:nvPr/>
        </p:nvSpPr>
        <p:spPr>
          <a:xfrm>
            <a:off x="7315200" y="6583680"/>
            <a:ext cx="4572000" cy="201168"/>
          </a:xfrm>
          <a:prstGeom prst="rect">
            <a:avLst/>
          </a:prstGeom>
          <a:noFill/>
          <a:ln/>
        </p:spPr>
        <p:txBody>
          <a:bodyPr wrap="square" rtlCol="0" anchor="ctr"/>
          <a:lstStyle/>
          <a:p>
            <a:pPr algn="r" indent="0" marL="0">
              <a:buNone/>
            </a:pPr>
            <a:r>
              <a:rPr lang="en-US" sz="800" dirty="0">
                <a:solidFill>
                  <a:srgbClr val="888888"/>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2188952" cy="64008"/>
          </a:xfrm>
          <a:prstGeom prst="rect">
            <a:avLst/>
          </a:prstGeom>
          <a:solidFill>
            <a:srgbClr val="0B5394"/>
          </a:solidFill>
          <a:ln/>
        </p:spPr>
      </p:sp>
      <p:sp>
        <p:nvSpPr>
          <p:cNvPr id="3" name="Text 1"/>
          <p:cNvSpPr/>
          <p:nvPr/>
        </p:nvSpPr>
        <p:spPr>
          <a:xfrm>
            <a:off x="457200" y="137160"/>
            <a:ext cx="11247120" cy="594360"/>
          </a:xfrm>
          <a:prstGeom prst="rect">
            <a:avLst/>
          </a:prstGeom>
          <a:noFill/>
          <a:ln/>
        </p:spPr>
        <p:txBody>
          <a:bodyPr wrap="square" rtlCol="0" anchor="ctr"/>
          <a:lstStyle/>
          <a:p>
            <a:pPr indent="0" marL="0">
              <a:buNone/>
            </a:pPr>
            <a:r>
              <a:rPr lang="en-US" sz="2600" b="1" dirty="0">
                <a:solidFill>
                  <a:srgbClr val="0B5394"/>
                </a:solidFill>
                <a:latin typeface="Cambria" pitchFamily="34" charset="0"/>
                <a:ea typeface="Cambria" pitchFamily="34" charset="-122"/>
                <a:cs typeface="Cambria" pitchFamily="34" charset="-120"/>
              </a:rPr>
              <a:t>Anatomy of a Perfect XLOOKUP</a:t>
            </a:r>
            <a:endParaRPr lang="en-US" sz="2600" dirty="0"/>
          </a:p>
        </p:txBody>
      </p:sp>
      <p:sp>
        <p:nvSpPr>
          <p:cNvPr id="4" name="Shape 2"/>
          <p:cNvSpPr/>
          <p:nvPr/>
        </p:nvSpPr>
        <p:spPr>
          <a:xfrm>
            <a:off x="457200" y="868680"/>
            <a:ext cx="11274552" cy="749808"/>
          </a:xfrm>
          <a:prstGeom prst="rect">
            <a:avLst/>
          </a:prstGeom>
          <a:solidFill>
            <a:srgbClr val="1A1A1A"/>
          </a:solidFill>
          <a:ln w="12700">
            <a:solidFill>
              <a:srgbClr val="1A1A1A"/>
            </a:solidFill>
            <a:prstDash val="solid"/>
          </a:ln>
        </p:spPr>
      </p:sp>
      <p:sp>
        <p:nvSpPr>
          <p:cNvPr id="5" name="Text 3"/>
          <p:cNvSpPr/>
          <p:nvPr/>
        </p:nvSpPr>
        <p:spPr>
          <a:xfrm>
            <a:off x="594360" y="914400"/>
            <a:ext cx="10972800" cy="640080"/>
          </a:xfrm>
          <a:prstGeom prst="rect">
            <a:avLst/>
          </a:prstGeom>
          <a:noFill/>
          <a:ln/>
        </p:spPr>
        <p:txBody>
          <a:bodyPr wrap="square" rtlCol="0" anchor="ctr"/>
          <a:lstStyle/>
          <a:p>
            <a:pPr indent="0" marL="0">
              <a:buNone/>
            </a:pPr>
            <a:r>
              <a:rPr lang="en-US" sz="1300" b="1" dirty="0">
                <a:solidFill>
                  <a:srgbClr val="E8B84B"/>
                </a:solidFill>
                <a:latin typeface="Courier New" pitchFamily="34" charset="0"/>
                <a:ea typeface="Courier New" pitchFamily="34" charset="-122"/>
                <a:cs typeface="Courier New" pitchFamily="34" charset="-120"/>
              </a:rPr>
              <a:t>=XLOOKUP( lookup_value , lookup_array , return_array , [if_not_found] , [match_mode] , [search_mode] )</a:t>
            </a:r>
            <a:endParaRPr lang="en-US" sz="1300" dirty="0"/>
          </a:p>
        </p:txBody>
      </p:sp>
      <p:sp>
        <p:nvSpPr>
          <p:cNvPr id="6" name="Shape 4"/>
          <p:cNvSpPr/>
          <p:nvPr/>
        </p:nvSpPr>
        <p:spPr>
          <a:xfrm>
            <a:off x="457200" y="1783080"/>
            <a:ext cx="11274552" cy="1051560"/>
          </a:xfrm>
          <a:prstGeom prst="rect">
            <a:avLst/>
          </a:prstGeom>
          <a:solidFill>
            <a:srgbClr val="E7EEF4"/>
          </a:solidFill>
          <a:ln w="12700">
            <a:solidFill>
              <a:srgbClr val="CEDDEA"/>
            </a:solidFill>
            <a:prstDash val="solid"/>
          </a:ln>
        </p:spPr>
      </p:sp>
      <p:sp>
        <p:nvSpPr>
          <p:cNvPr id="7" name="Text 5"/>
          <p:cNvSpPr/>
          <p:nvPr/>
        </p:nvSpPr>
        <p:spPr>
          <a:xfrm>
            <a:off x="594360" y="1856232"/>
            <a:ext cx="2743200" cy="347472"/>
          </a:xfrm>
          <a:prstGeom prst="rect">
            <a:avLst/>
          </a:prstGeom>
          <a:noFill/>
          <a:ln/>
        </p:spPr>
        <p:txBody>
          <a:bodyPr wrap="square" rtlCol="0" anchor="ctr"/>
          <a:lstStyle/>
          <a:p>
            <a:pPr indent="0" marL="0">
              <a:buNone/>
            </a:pPr>
            <a:r>
              <a:rPr lang="en-US" sz="1300" b="1" dirty="0">
                <a:solidFill>
                  <a:srgbClr val="0B5394"/>
                </a:solidFill>
                <a:latin typeface="Calibri" pitchFamily="34" charset="0"/>
                <a:ea typeface="Calibri" pitchFamily="34" charset="-122"/>
                <a:cs typeface="Calibri" pitchFamily="34" charset="-120"/>
              </a:rPr>
              <a:t>lookup_value</a:t>
            </a:r>
            <a:endParaRPr lang="en-US" sz="1300" dirty="0"/>
          </a:p>
        </p:txBody>
      </p:sp>
      <p:sp>
        <p:nvSpPr>
          <p:cNvPr id="8" name="Text 6"/>
          <p:cNvSpPr/>
          <p:nvPr/>
        </p:nvSpPr>
        <p:spPr>
          <a:xfrm>
            <a:off x="594360" y="2212848"/>
            <a:ext cx="5029200" cy="530352"/>
          </a:xfrm>
          <a:prstGeom prst="rect">
            <a:avLst/>
          </a:prstGeom>
          <a:noFill/>
          <a:ln/>
        </p:spPr>
        <p:txBody>
          <a:bodyPr wrap="square" rtlCol="0" anchor="ctr"/>
          <a:lstStyle/>
          <a:p>
            <a:pPr indent="0" marL="0">
              <a:buNone/>
            </a:pPr>
            <a:r>
              <a:rPr lang="en-US" sz="1200" dirty="0">
                <a:solidFill>
                  <a:srgbClr val="1A1A1A"/>
                </a:solidFill>
                <a:latin typeface="Calibri" pitchFamily="34" charset="0"/>
                <a:ea typeface="Calibri" pitchFamily="34" charset="-122"/>
                <a:cs typeface="Calibri" pitchFamily="34" charset="-120"/>
              </a:rPr>
              <a:t>What you're looking for — a cell reference, not hard-coded text</a:t>
            </a:r>
            <a:endParaRPr lang="en-US" sz="1200" dirty="0"/>
          </a:p>
        </p:txBody>
      </p:sp>
      <p:sp>
        <p:nvSpPr>
          <p:cNvPr id="9" name="Text 7"/>
          <p:cNvSpPr/>
          <p:nvPr/>
        </p:nvSpPr>
        <p:spPr>
          <a:xfrm>
            <a:off x="5852160" y="1892808"/>
            <a:ext cx="5669280" cy="822960"/>
          </a:xfrm>
          <a:prstGeom prst="rect">
            <a:avLst/>
          </a:prstGeom>
          <a:noFill/>
          <a:ln/>
        </p:spPr>
        <p:txBody>
          <a:bodyPr wrap="square" rtlCol="0" anchor="ctr"/>
          <a:lstStyle/>
          <a:p>
            <a:pPr indent="0" marL="0">
              <a:lnSpc>
                <a:spcPct val="130000"/>
              </a:lnSpc>
              <a:buNone/>
            </a:pPr>
            <a:r>
              <a:rPr lang="en-US" sz="1100" i="1" dirty="0">
                <a:solidFill>
                  <a:srgbClr val="888888"/>
                </a:solidFill>
                <a:latin typeface="Calibri" pitchFamily="34" charset="0"/>
                <a:ea typeface="Calibri" pitchFamily="34" charset="-122"/>
                <a:cs typeface="Calibri" pitchFamily="34" charset="-120"/>
              </a:rPr>
              <a:t>e.g.  B3  (the account code you're searching for)</a:t>
            </a:r>
            <a:endParaRPr lang="en-US" sz="1100" dirty="0"/>
          </a:p>
        </p:txBody>
      </p:sp>
      <p:sp>
        <p:nvSpPr>
          <p:cNvPr id="10" name="Shape 8"/>
          <p:cNvSpPr/>
          <p:nvPr/>
        </p:nvSpPr>
        <p:spPr>
          <a:xfrm>
            <a:off x="457200" y="2935224"/>
            <a:ext cx="11274552" cy="1051560"/>
          </a:xfrm>
          <a:prstGeom prst="rect">
            <a:avLst/>
          </a:prstGeom>
          <a:solidFill>
            <a:srgbClr val="FFFFFF"/>
          </a:solidFill>
          <a:ln w="12700">
            <a:solidFill>
              <a:srgbClr val="CEDDEA"/>
            </a:solidFill>
            <a:prstDash val="solid"/>
          </a:ln>
        </p:spPr>
      </p:sp>
      <p:sp>
        <p:nvSpPr>
          <p:cNvPr id="11" name="Text 9"/>
          <p:cNvSpPr/>
          <p:nvPr/>
        </p:nvSpPr>
        <p:spPr>
          <a:xfrm>
            <a:off x="594360" y="3008376"/>
            <a:ext cx="2743200" cy="347472"/>
          </a:xfrm>
          <a:prstGeom prst="rect">
            <a:avLst/>
          </a:prstGeom>
          <a:noFill/>
          <a:ln/>
        </p:spPr>
        <p:txBody>
          <a:bodyPr wrap="square" rtlCol="0" anchor="ctr"/>
          <a:lstStyle/>
          <a:p>
            <a:pPr indent="0" marL="0">
              <a:buNone/>
            </a:pPr>
            <a:r>
              <a:rPr lang="en-US" sz="1300" b="1" dirty="0">
                <a:solidFill>
                  <a:srgbClr val="0B5394"/>
                </a:solidFill>
                <a:latin typeface="Calibri" pitchFamily="34" charset="0"/>
                <a:ea typeface="Calibri" pitchFamily="34" charset="-122"/>
                <a:cs typeface="Calibri" pitchFamily="34" charset="-120"/>
              </a:rPr>
              <a:t>lookup_array</a:t>
            </a:r>
            <a:endParaRPr lang="en-US" sz="1300" dirty="0"/>
          </a:p>
        </p:txBody>
      </p:sp>
      <p:sp>
        <p:nvSpPr>
          <p:cNvPr id="12" name="Text 10"/>
          <p:cNvSpPr/>
          <p:nvPr/>
        </p:nvSpPr>
        <p:spPr>
          <a:xfrm>
            <a:off x="594360" y="3364992"/>
            <a:ext cx="5029200" cy="530352"/>
          </a:xfrm>
          <a:prstGeom prst="rect">
            <a:avLst/>
          </a:prstGeom>
          <a:noFill/>
          <a:ln/>
        </p:spPr>
        <p:txBody>
          <a:bodyPr wrap="square" rtlCol="0" anchor="ctr"/>
          <a:lstStyle/>
          <a:p>
            <a:pPr indent="0" marL="0">
              <a:buNone/>
            </a:pPr>
            <a:r>
              <a:rPr lang="en-US" sz="1200" dirty="0">
                <a:solidFill>
                  <a:srgbClr val="1A1A1A"/>
                </a:solidFill>
                <a:latin typeface="Calibri" pitchFamily="34" charset="0"/>
                <a:ea typeface="Calibri" pitchFamily="34" charset="-122"/>
                <a:cs typeface="Calibri" pitchFamily="34" charset="-120"/>
              </a:rPr>
              <a:t>Where to search — the column that contains your lookup values</a:t>
            </a:r>
            <a:endParaRPr lang="en-US" sz="1200" dirty="0"/>
          </a:p>
        </p:txBody>
      </p:sp>
      <p:sp>
        <p:nvSpPr>
          <p:cNvPr id="13" name="Text 11"/>
          <p:cNvSpPr/>
          <p:nvPr/>
        </p:nvSpPr>
        <p:spPr>
          <a:xfrm>
            <a:off x="5852160" y="3044952"/>
            <a:ext cx="5669280" cy="822960"/>
          </a:xfrm>
          <a:prstGeom prst="rect">
            <a:avLst/>
          </a:prstGeom>
          <a:noFill/>
          <a:ln/>
        </p:spPr>
        <p:txBody>
          <a:bodyPr wrap="square" rtlCol="0" anchor="ctr"/>
          <a:lstStyle/>
          <a:p>
            <a:pPr indent="0" marL="0">
              <a:lnSpc>
                <a:spcPct val="130000"/>
              </a:lnSpc>
              <a:buNone/>
            </a:pPr>
            <a:r>
              <a:rPr lang="en-US" sz="1100" i="1" dirty="0">
                <a:solidFill>
                  <a:srgbClr val="888888"/>
                </a:solidFill>
                <a:latin typeface="Calibri" pitchFamily="34" charset="0"/>
                <a:ea typeface="Calibri" pitchFamily="34" charset="-122"/>
                <a:cs typeface="Calibri" pitchFamily="34" charset="-120"/>
              </a:rPr>
              <a:t>e.g.  Accounts[Code]  (the code column in your table)</a:t>
            </a:r>
            <a:endParaRPr lang="en-US" sz="1100" dirty="0"/>
          </a:p>
        </p:txBody>
      </p:sp>
      <p:sp>
        <p:nvSpPr>
          <p:cNvPr id="14" name="Shape 12"/>
          <p:cNvSpPr/>
          <p:nvPr/>
        </p:nvSpPr>
        <p:spPr>
          <a:xfrm>
            <a:off x="457200" y="4087368"/>
            <a:ext cx="11274552" cy="1051560"/>
          </a:xfrm>
          <a:prstGeom prst="rect">
            <a:avLst/>
          </a:prstGeom>
          <a:solidFill>
            <a:srgbClr val="E7EEF4"/>
          </a:solidFill>
          <a:ln w="12700">
            <a:solidFill>
              <a:srgbClr val="CEDDEA"/>
            </a:solidFill>
            <a:prstDash val="solid"/>
          </a:ln>
        </p:spPr>
      </p:sp>
      <p:sp>
        <p:nvSpPr>
          <p:cNvPr id="15" name="Text 13"/>
          <p:cNvSpPr/>
          <p:nvPr/>
        </p:nvSpPr>
        <p:spPr>
          <a:xfrm>
            <a:off x="594360" y="4160520"/>
            <a:ext cx="2743200" cy="347472"/>
          </a:xfrm>
          <a:prstGeom prst="rect">
            <a:avLst/>
          </a:prstGeom>
          <a:noFill/>
          <a:ln/>
        </p:spPr>
        <p:txBody>
          <a:bodyPr wrap="square" rtlCol="0" anchor="ctr"/>
          <a:lstStyle/>
          <a:p>
            <a:pPr indent="0" marL="0">
              <a:buNone/>
            </a:pPr>
            <a:r>
              <a:rPr lang="en-US" sz="1300" b="1" dirty="0">
                <a:solidFill>
                  <a:srgbClr val="0B5394"/>
                </a:solidFill>
                <a:latin typeface="Calibri" pitchFamily="34" charset="0"/>
                <a:ea typeface="Calibri" pitchFamily="34" charset="-122"/>
                <a:cs typeface="Calibri" pitchFamily="34" charset="-120"/>
              </a:rPr>
              <a:t>return_array</a:t>
            </a:r>
            <a:endParaRPr lang="en-US" sz="1300" dirty="0"/>
          </a:p>
        </p:txBody>
      </p:sp>
      <p:sp>
        <p:nvSpPr>
          <p:cNvPr id="16" name="Text 14"/>
          <p:cNvSpPr/>
          <p:nvPr/>
        </p:nvSpPr>
        <p:spPr>
          <a:xfrm>
            <a:off x="594360" y="4517136"/>
            <a:ext cx="5029200" cy="530352"/>
          </a:xfrm>
          <a:prstGeom prst="rect">
            <a:avLst/>
          </a:prstGeom>
          <a:noFill/>
          <a:ln/>
        </p:spPr>
        <p:txBody>
          <a:bodyPr wrap="square" rtlCol="0" anchor="ctr"/>
          <a:lstStyle/>
          <a:p>
            <a:pPr indent="0" marL="0">
              <a:buNone/>
            </a:pPr>
            <a:r>
              <a:rPr lang="en-US" sz="1200" dirty="0">
                <a:solidFill>
                  <a:srgbClr val="1A1A1A"/>
                </a:solidFill>
                <a:latin typeface="Calibri" pitchFamily="34" charset="0"/>
                <a:ea typeface="Calibri" pitchFamily="34" charset="-122"/>
                <a:cs typeface="Calibri" pitchFamily="34" charset="-120"/>
              </a:rPr>
              <a:t>What to return — a different column in the same table</a:t>
            </a:r>
            <a:endParaRPr lang="en-US" sz="1200" dirty="0"/>
          </a:p>
        </p:txBody>
      </p:sp>
      <p:sp>
        <p:nvSpPr>
          <p:cNvPr id="17" name="Text 15"/>
          <p:cNvSpPr/>
          <p:nvPr/>
        </p:nvSpPr>
        <p:spPr>
          <a:xfrm>
            <a:off x="5852160" y="4197096"/>
            <a:ext cx="5669280" cy="822960"/>
          </a:xfrm>
          <a:prstGeom prst="rect">
            <a:avLst/>
          </a:prstGeom>
          <a:noFill/>
          <a:ln/>
        </p:spPr>
        <p:txBody>
          <a:bodyPr wrap="square" rtlCol="0" anchor="ctr"/>
          <a:lstStyle/>
          <a:p>
            <a:pPr indent="0" marL="0">
              <a:lnSpc>
                <a:spcPct val="130000"/>
              </a:lnSpc>
              <a:buNone/>
            </a:pPr>
            <a:r>
              <a:rPr lang="en-US" sz="1100" i="1" dirty="0">
                <a:solidFill>
                  <a:srgbClr val="888888"/>
                </a:solidFill>
                <a:latin typeface="Calibri" pitchFamily="34" charset="0"/>
                <a:ea typeface="Calibri" pitchFamily="34" charset="-122"/>
                <a:cs typeface="Calibri" pitchFamily="34" charset="-120"/>
              </a:rPr>
              <a:t>e.g.  Accounts[Description]  (return the account name)</a:t>
            </a:r>
            <a:endParaRPr lang="en-US" sz="1100" dirty="0"/>
          </a:p>
        </p:txBody>
      </p:sp>
      <p:sp>
        <p:nvSpPr>
          <p:cNvPr id="18" name="Shape 16"/>
          <p:cNvSpPr/>
          <p:nvPr/>
        </p:nvSpPr>
        <p:spPr>
          <a:xfrm>
            <a:off x="457200" y="5239512"/>
            <a:ext cx="11274552" cy="1051560"/>
          </a:xfrm>
          <a:prstGeom prst="rect">
            <a:avLst/>
          </a:prstGeom>
          <a:solidFill>
            <a:srgbClr val="FFFFFF"/>
          </a:solidFill>
          <a:ln w="12700">
            <a:solidFill>
              <a:srgbClr val="CEDDEA"/>
            </a:solidFill>
            <a:prstDash val="solid"/>
          </a:ln>
        </p:spPr>
      </p:sp>
      <p:sp>
        <p:nvSpPr>
          <p:cNvPr id="19" name="Text 17"/>
          <p:cNvSpPr/>
          <p:nvPr/>
        </p:nvSpPr>
        <p:spPr>
          <a:xfrm>
            <a:off x="594360" y="5312664"/>
            <a:ext cx="2743200" cy="347472"/>
          </a:xfrm>
          <a:prstGeom prst="rect">
            <a:avLst/>
          </a:prstGeom>
          <a:noFill/>
          <a:ln/>
        </p:spPr>
        <p:txBody>
          <a:bodyPr wrap="square" rtlCol="0" anchor="ctr"/>
          <a:lstStyle/>
          <a:p>
            <a:pPr indent="0" marL="0">
              <a:buNone/>
            </a:pPr>
            <a:r>
              <a:rPr lang="en-US" sz="1300" b="1" dirty="0">
                <a:solidFill>
                  <a:srgbClr val="0B5394"/>
                </a:solidFill>
                <a:latin typeface="Calibri" pitchFamily="34" charset="0"/>
                <a:ea typeface="Calibri" pitchFamily="34" charset="-122"/>
                <a:cs typeface="Calibri" pitchFamily="34" charset="-120"/>
              </a:rPr>
              <a:t>if_not_found</a:t>
            </a:r>
            <a:endParaRPr lang="en-US" sz="1300" dirty="0"/>
          </a:p>
        </p:txBody>
      </p:sp>
      <p:sp>
        <p:nvSpPr>
          <p:cNvPr id="20" name="Text 18"/>
          <p:cNvSpPr/>
          <p:nvPr/>
        </p:nvSpPr>
        <p:spPr>
          <a:xfrm>
            <a:off x="594360" y="5669280"/>
            <a:ext cx="5029200" cy="530352"/>
          </a:xfrm>
          <a:prstGeom prst="rect">
            <a:avLst/>
          </a:prstGeom>
          <a:noFill/>
          <a:ln/>
        </p:spPr>
        <p:txBody>
          <a:bodyPr wrap="square" rtlCol="0" anchor="ctr"/>
          <a:lstStyle/>
          <a:p>
            <a:pPr indent="0" marL="0">
              <a:buNone/>
            </a:pPr>
            <a:r>
              <a:rPr lang="en-US" sz="1200" dirty="0">
                <a:solidFill>
                  <a:srgbClr val="1A1A1A"/>
                </a:solidFill>
                <a:latin typeface="Calibri" pitchFamily="34" charset="0"/>
                <a:ea typeface="Calibri" pitchFamily="34" charset="-122"/>
                <a:cs typeface="Calibri" pitchFamily="34" charset="-120"/>
              </a:rPr>
              <a:t>Your custom message when no match exists — prevents #N/A errors</a:t>
            </a:r>
            <a:endParaRPr lang="en-US" sz="1200" dirty="0"/>
          </a:p>
        </p:txBody>
      </p:sp>
      <p:sp>
        <p:nvSpPr>
          <p:cNvPr id="21" name="Text 19"/>
          <p:cNvSpPr/>
          <p:nvPr/>
        </p:nvSpPr>
        <p:spPr>
          <a:xfrm>
            <a:off x="5852160" y="5349240"/>
            <a:ext cx="5669280" cy="822960"/>
          </a:xfrm>
          <a:prstGeom prst="rect">
            <a:avLst/>
          </a:prstGeom>
          <a:noFill/>
          <a:ln/>
        </p:spPr>
        <p:txBody>
          <a:bodyPr wrap="square" rtlCol="0" anchor="ctr"/>
          <a:lstStyle/>
          <a:p>
            <a:pPr indent="0" marL="0">
              <a:lnSpc>
                <a:spcPct val="130000"/>
              </a:lnSpc>
              <a:buNone/>
            </a:pPr>
            <a:r>
              <a:rPr lang="en-US" sz="1100" i="1" dirty="0">
                <a:solidFill>
                  <a:srgbClr val="888888"/>
                </a:solidFill>
                <a:latin typeface="Calibri" pitchFamily="34" charset="0"/>
                <a:ea typeface="Calibri" pitchFamily="34" charset="-122"/>
                <a:cs typeface="Calibri" pitchFamily="34" charset="-120"/>
              </a:rPr>
              <a:t>e.g.  "Not found"  or  "Check code"</a:t>
            </a:r>
            <a:endParaRPr lang="en-US" sz="1100" dirty="0"/>
          </a:p>
        </p:txBody>
      </p:sp>
      <p:sp>
        <p:nvSpPr>
          <p:cNvPr id="22" name="Text 20"/>
          <p:cNvSpPr/>
          <p:nvPr/>
        </p:nvSpPr>
        <p:spPr>
          <a:xfrm>
            <a:off x="274320" y="6583680"/>
            <a:ext cx="4572000" cy="201168"/>
          </a:xfrm>
          <a:prstGeom prst="rect">
            <a:avLst/>
          </a:prstGeom>
          <a:noFill/>
          <a:ln/>
        </p:spPr>
        <p:txBody>
          <a:bodyPr wrap="square" rtlCol="0" anchor="ctr"/>
          <a:lstStyle/>
          <a:p>
            <a:pPr indent="0" marL="0">
              <a:buNone/>
            </a:pPr>
            <a:r>
              <a:rPr lang="en-US" sz="800" dirty="0">
                <a:solidFill>
                  <a:srgbClr val="888888"/>
                </a:solidFill>
                <a:latin typeface="Calibri" pitchFamily="34" charset="0"/>
                <a:ea typeface="Calibri" pitchFamily="34" charset="-122"/>
                <a:cs typeface="Calibri" pitchFamily="34" charset="-120"/>
              </a:rPr>
              <a:t>Meridian Training Co.</a:t>
            </a:r>
            <a:endParaRPr lang="en-US" sz="800" dirty="0"/>
          </a:p>
        </p:txBody>
      </p:sp>
      <p:sp>
        <p:nvSpPr>
          <p:cNvPr id="23" name="Text 21"/>
          <p:cNvSpPr/>
          <p:nvPr/>
        </p:nvSpPr>
        <p:spPr>
          <a:xfrm>
            <a:off x="7315200" y="6583680"/>
            <a:ext cx="4572000" cy="201168"/>
          </a:xfrm>
          <a:prstGeom prst="rect">
            <a:avLst/>
          </a:prstGeom>
          <a:noFill/>
          <a:ln/>
        </p:spPr>
        <p:txBody>
          <a:bodyPr wrap="square" rtlCol="0" anchor="ctr"/>
          <a:lstStyle/>
          <a:p>
            <a:pPr algn="r" indent="0" marL="0">
              <a:buNone/>
            </a:pPr>
            <a:r>
              <a:rPr lang="en-US" sz="800" dirty="0">
                <a:solidFill>
                  <a:srgbClr val="888888"/>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83E6F"/>
        </a:solidFill>
      </p:bgPr>
    </p:bg>
    <p:spTree>
      <p:nvGrpSpPr>
        <p:cNvPr id="1" name=""/>
        <p:cNvGrpSpPr/>
        <p:nvPr/>
      </p:nvGrpSpPr>
      <p:grpSpPr>
        <a:xfrm>
          <a:off x="0" y="0"/>
          <a:ext cx="0" cy="0"/>
          <a:chOff x="0" y="0"/>
          <a:chExt cx="0" cy="0"/>
        </a:xfrm>
      </p:grpSpPr>
      <p:sp>
        <p:nvSpPr>
          <p:cNvPr id="2" name="Text 0"/>
          <p:cNvSpPr/>
          <p:nvPr/>
        </p:nvSpPr>
        <p:spPr>
          <a:xfrm>
            <a:off x="457200" y="457200"/>
            <a:ext cx="10972800" cy="365760"/>
          </a:xfrm>
          <a:prstGeom prst="rect">
            <a:avLst/>
          </a:prstGeom>
          <a:noFill/>
          <a:ln/>
        </p:spPr>
        <p:txBody>
          <a:bodyPr wrap="square" rtlCol="0" anchor="ctr"/>
          <a:lstStyle/>
          <a:p>
            <a:pPr indent="0" marL="0">
              <a:buNone/>
            </a:pPr>
            <a:r>
              <a:rPr lang="en-US" sz="1000" b="1" spc="400" kern="0" dirty="0">
                <a:solidFill>
                  <a:srgbClr val="E8B84B"/>
                </a:solidFill>
                <a:latin typeface="Calibri" pitchFamily="34" charset="0"/>
                <a:ea typeface="Calibri" pitchFamily="34" charset="-122"/>
                <a:cs typeface="Calibri" pitchFamily="34" charset="-120"/>
              </a:rPr>
              <a:t>EXERCISE  1  OF  3</a:t>
            </a:r>
            <a:endParaRPr lang="en-US" sz="1000" dirty="0"/>
          </a:p>
        </p:txBody>
      </p:sp>
      <p:sp>
        <p:nvSpPr>
          <p:cNvPr id="3" name="Text 1"/>
          <p:cNvSpPr/>
          <p:nvPr/>
        </p:nvSpPr>
        <p:spPr>
          <a:xfrm>
            <a:off x="457200" y="914400"/>
            <a:ext cx="10972800" cy="777240"/>
          </a:xfrm>
          <a:prstGeom prst="rect">
            <a:avLst/>
          </a:prstGeom>
          <a:noFill/>
          <a:ln/>
        </p:spPr>
        <p:txBody>
          <a:bodyPr wrap="square" rtlCol="0" anchor="ctr"/>
          <a:lstStyle/>
          <a:p>
            <a:pPr indent="0" marL="0">
              <a:buNone/>
            </a:pPr>
            <a:r>
              <a:rPr lang="en-US" sz="3200" b="1" dirty="0">
                <a:solidFill>
                  <a:srgbClr val="FFFFFF"/>
                </a:solidFill>
                <a:latin typeface="Cambria" pitchFamily="34" charset="0"/>
                <a:ea typeface="Cambria" pitchFamily="34" charset="-122"/>
                <a:cs typeface="Cambria" pitchFamily="34" charset="-120"/>
              </a:rPr>
              <a:t>Build an XLOOKUP from Scratch</a:t>
            </a:r>
            <a:endParaRPr lang="en-US" sz="3200" dirty="0"/>
          </a:p>
        </p:txBody>
      </p:sp>
      <p:sp>
        <p:nvSpPr>
          <p:cNvPr id="4" name="Text 2"/>
          <p:cNvSpPr/>
          <p:nvPr/>
        </p:nvSpPr>
        <p:spPr>
          <a:xfrm>
            <a:off x="457200" y="1901952"/>
            <a:ext cx="1371600" cy="365760"/>
          </a:xfrm>
          <a:prstGeom prst="rect">
            <a:avLst/>
          </a:prstGeom>
          <a:noFill/>
          <a:ln/>
        </p:spPr>
        <p:txBody>
          <a:bodyPr wrap="square" rtlCol="0" anchor="ctr"/>
          <a:lstStyle/>
          <a:p>
            <a:pPr indent="0" marL="0">
              <a:buNone/>
            </a:pPr>
            <a:r>
              <a:rPr lang="en-US" sz="1100" b="1" spc="200" kern="0" dirty="0">
                <a:solidFill>
                  <a:srgbClr val="E8B84B"/>
                </a:solidFill>
                <a:latin typeface="Calibri" pitchFamily="34" charset="0"/>
                <a:ea typeface="Calibri" pitchFamily="34" charset="-122"/>
                <a:cs typeface="Calibri" pitchFamily="34" charset="-120"/>
              </a:rPr>
              <a:t>WHAT</a:t>
            </a:r>
            <a:endParaRPr lang="en-US" sz="1100" dirty="0"/>
          </a:p>
        </p:txBody>
      </p:sp>
      <p:sp>
        <p:nvSpPr>
          <p:cNvPr id="5" name="Text 3"/>
          <p:cNvSpPr/>
          <p:nvPr/>
        </p:nvSpPr>
        <p:spPr>
          <a:xfrm>
            <a:off x="2011680" y="1810512"/>
            <a:ext cx="9692640" cy="777240"/>
          </a:xfrm>
          <a:prstGeom prst="rect">
            <a:avLst/>
          </a:prstGeom>
          <a:noFill/>
          <a:ln/>
        </p:spPr>
        <p:txBody>
          <a:bodyPr wrap="square" rtlCol="0" anchor="ctr"/>
          <a:lstStyle/>
          <a:p>
            <a:pPr indent="0" marL="0">
              <a:lnSpc>
                <a:spcPct val="130000"/>
              </a:lnSpc>
              <a:buNone/>
            </a:pPr>
            <a:r>
              <a:rPr lang="en-US" sz="1300" dirty="0">
                <a:solidFill>
                  <a:srgbClr val="FFFFFF"/>
                </a:solidFill>
                <a:latin typeface="Calibri" pitchFamily="34" charset="0"/>
                <a:ea typeface="Calibri" pitchFamily="34" charset="-122"/>
                <a:cs typeface="Calibri" pitchFamily="34" charset="-120"/>
              </a:rPr>
              <a:t>Open the starter file (Exercises &gt; Module_1_XLOOKUP.xlsx). Using the Accounts table, write an XLOOKUP in column D that pulls the account description, department, and cost centre for each transaction code. Add a custom "Code not found" error message.</a:t>
            </a:r>
            <a:endParaRPr lang="en-US" sz="1300" dirty="0"/>
          </a:p>
        </p:txBody>
      </p:sp>
      <p:sp>
        <p:nvSpPr>
          <p:cNvPr id="6" name="Shape 4"/>
          <p:cNvSpPr/>
          <p:nvPr/>
        </p:nvSpPr>
        <p:spPr>
          <a:xfrm>
            <a:off x="457200" y="2724912"/>
            <a:ext cx="11247120" cy="0"/>
          </a:xfrm>
          <a:prstGeom prst="line">
            <a:avLst/>
          </a:prstGeom>
          <a:noFill/>
          <a:ln w="12700">
            <a:solidFill>
              <a:srgbClr val="FFFFFF"/>
            </a:solidFill>
            <a:prstDash val="solid"/>
          </a:ln>
        </p:spPr>
      </p:sp>
      <p:sp>
        <p:nvSpPr>
          <p:cNvPr id="7" name="Text 5"/>
          <p:cNvSpPr/>
          <p:nvPr/>
        </p:nvSpPr>
        <p:spPr>
          <a:xfrm>
            <a:off x="457200" y="3291840"/>
            <a:ext cx="1371600" cy="365760"/>
          </a:xfrm>
          <a:prstGeom prst="rect">
            <a:avLst/>
          </a:prstGeom>
          <a:noFill/>
          <a:ln/>
        </p:spPr>
        <p:txBody>
          <a:bodyPr wrap="square" rtlCol="0" anchor="ctr"/>
          <a:lstStyle/>
          <a:p>
            <a:pPr indent="0" marL="0">
              <a:buNone/>
            </a:pPr>
            <a:r>
              <a:rPr lang="en-US" sz="1100" b="1" spc="200" kern="0" dirty="0">
                <a:solidFill>
                  <a:srgbClr val="E8B84B"/>
                </a:solidFill>
                <a:latin typeface="Calibri" pitchFamily="34" charset="0"/>
                <a:ea typeface="Calibri" pitchFamily="34" charset="-122"/>
                <a:cs typeface="Calibri" pitchFamily="34" charset="-120"/>
              </a:rPr>
              <a:t>HOW</a:t>
            </a:r>
            <a:endParaRPr lang="en-US" sz="1100" dirty="0"/>
          </a:p>
        </p:txBody>
      </p:sp>
      <p:sp>
        <p:nvSpPr>
          <p:cNvPr id="8" name="Text 6"/>
          <p:cNvSpPr/>
          <p:nvPr/>
        </p:nvSpPr>
        <p:spPr>
          <a:xfrm>
            <a:off x="2011680" y="3200400"/>
            <a:ext cx="9692640" cy="777240"/>
          </a:xfrm>
          <a:prstGeom prst="rect">
            <a:avLst/>
          </a:prstGeom>
          <a:noFill/>
          <a:ln/>
        </p:spPr>
        <p:txBody>
          <a:bodyPr wrap="square" rtlCol="0" anchor="ctr"/>
          <a:lstStyle/>
          <a:p>
            <a:pPr indent="0" marL="0">
              <a:lnSpc>
                <a:spcPct val="130000"/>
              </a:lnSpc>
              <a:buNone/>
            </a:pPr>
            <a:r>
              <a:rPr lang="en-US" sz="1300" dirty="0">
                <a:solidFill>
                  <a:srgbClr val="FFFFFF"/>
                </a:solidFill>
                <a:latin typeface="Calibri" pitchFamily="34" charset="0"/>
                <a:ea typeface="Calibri" pitchFamily="34" charset="-122"/>
                <a:cs typeface="Calibri" pitchFamily="34" charset="-120"/>
              </a:rPr>
              <a:t>Work individually. Reference the formula card on your handout. The answer tab is locked — you'll unlock it at the debrief.</a:t>
            </a:r>
            <a:endParaRPr lang="en-US" sz="1300" dirty="0"/>
          </a:p>
        </p:txBody>
      </p:sp>
      <p:sp>
        <p:nvSpPr>
          <p:cNvPr id="9" name="Shape 7"/>
          <p:cNvSpPr/>
          <p:nvPr/>
        </p:nvSpPr>
        <p:spPr>
          <a:xfrm>
            <a:off x="457200" y="4114800"/>
            <a:ext cx="11247120" cy="0"/>
          </a:xfrm>
          <a:prstGeom prst="line">
            <a:avLst/>
          </a:prstGeom>
          <a:noFill/>
          <a:ln w="12700">
            <a:solidFill>
              <a:srgbClr val="FFFFFF"/>
            </a:solidFill>
            <a:prstDash val="solid"/>
          </a:ln>
        </p:spPr>
      </p:sp>
      <p:sp>
        <p:nvSpPr>
          <p:cNvPr id="10" name="Text 8"/>
          <p:cNvSpPr/>
          <p:nvPr/>
        </p:nvSpPr>
        <p:spPr>
          <a:xfrm>
            <a:off x="457200" y="4681728"/>
            <a:ext cx="1371600" cy="365760"/>
          </a:xfrm>
          <a:prstGeom prst="rect">
            <a:avLst/>
          </a:prstGeom>
          <a:noFill/>
          <a:ln/>
        </p:spPr>
        <p:txBody>
          <a:bodyPr wrap="square" rtlCol="0" anchor="ctr"/>
          <a:lstStyle/>
          <a:p>
            <a:pPr indent="0" marL="0">
              <a:buNone/>
            </a:pPr>
            <a:r>
              <a:rPr lang="en-US" sz="1100" b="1" spc="200" kern="0" dirty="0">
                <a:solidFill>
                  <a:srgbClr val="E8B84B"/>
                </a:solidFill>
                <a:latin typeface="Calibri" pitchFamily="34" charset="0"/>
                <a:ea typeface="Calibri" pitchFamily="34" charset="-122"/>
                <a:cs typeface="Calibri" pitchFamily="34" charset="-120"/>
              </a:rPr>
              <a:t>TIME</a:t>
            </a:r>
            <a:endParaRPr lang="en-US" sz="1100" dirty="0"/>
          </a:p>
        </p:txBody>
      </p:sp>
      <p:sp>
        <p:nvSpPr>
          <p:cNvPr id="11" name="Text 9"/>
          <p:cNvSpPr/>
          <p:nvPr/>
        </p:nvSpPr>
        <p:spPr>
          <a:xfrm>
            <a:off x="2011680" y="4590288"/>
            <a:ext cx="9692640" cy="777240"/>
          </a:xfrm>
          <a:prstGeom prst="rect">
            <a:avLst/>
          </a:prstGeom>
          <a:noFill/>
          <a:ln/>
        </p:spPr>
        <p:txBody>
          <a:bodyPr wrap="square" rtlCol="0" anchor="ctr"/>
          <a:lstStyle/>
          <a:p>
            <a:pPr indent="0" marL="0">
              <a:lnSpc>
                <a:spcPct val="130000"/>
              </a:lnSpc>
              <a:buNone/>
            </a:pPr>
            <a:r>
              <a:rPr lang="en-US" sz="1300" dirty="0">
                <a:solidFill>
                  <a:srgbClr val="FFFFFF"/>
                </a:solidFill>
                <a:latin typeface="Calibri" pitchFamily="34" charset="0"/>
                <a:ea typeface="Calibri" pitchFamily="34" charset="-122"/>
                <a:cs typeface="Calibri" pitchFamily="34" charset="-120"/>
              </a:rPr>
              <a:t>10 minutes</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12188952" cy="64008"/>
          </a:xfrm>
          <a:prstGeom prst="rect">
            <a:avLst/>
          </a:prstGeom>
          <a:solidFill>
            <a:srgbClr val="0B5394"/>
          </a:solidFill>
          <a:ln/>
        </p:spPr>
      </p:sp>
      <p:sp>
        <p:nvSpPr>
          <p:cNvPr id="3" name="Text 1"/>
          <p:cNvSpPr/>
          <p:nvPr/>
        </p:nvSpPr>
        <p:spPr>
          <a:xfrm>
            <a:off x="457200" y="137160"/>
            <a:ext cx="11247120" cy="594360"/>
          </a:xfrm>
          <a:prstGeom prst="rect">
            <a:avLst/>
          </a:prstGeom>
          <a:noFill/>
          <a:ln/>
        </p:spPr>
        <p:txBody>
          <a:bodyPr wrap="square" rtlCol="0" anchor="ctr"/>
          <a:lstStyle/>
          <a:p>
            <a:pPr indent="0" marL="0">
              <a:buNone/>
            </a:pPr>
            <a:r>
              <a:rPr lang="en-US" sz="2600" b="1" dirty="0">
                <a:solidFill>
                  <a:srgbClr val="0B5394"/>
                </a:solidFill>
                <a:latin typeface="Cambria" pitchFamily="34" charset="0"/>
                <a:ea typeface="Cambria" pitchFamily="34" charset="-122"/>
                <a:cs typeface="Cambria" pitchFamily="34" charset="-120"/>
              </a:rPr>
              <a:t>IFS: Replace Nested IF in Three Steps</a:t>
            </a:r>
            <a:endParaRPr lang="en-US" sz="2600" dirty="0"/>
          </a:p>
        </p:txBody>
      </p:sp>
      <p:sp>
        <p:nvSpPr>
          <p:cNvPr id="4" name="Shape 2"/>
          <p:cNvSpPr/>
          <p:nvPr/>
        </p:nvSpPr>
        <p:spPr>
          <a:xfrm>
            <a:off x="365760" y="868680"/>
            <a:ext cx="3657600" cy="5394960"/>
          </a:xfrm>
          <a:prstGeom prst="rect">
            <a:avLst/>
          </a:prstGeom>
          <a:solidFill>
            <a:srgbClr val="E7EEF4"/>
          </a:solidFill>
          <a:ln w="12700">
            <a:solidFill>
              <a:srgbClr val="B6CBDF"/>
            </a:solidFill>
            <a:prstDash val="solid"/>
          </a:ln>
        </p:spPr>
      </p:sp>
      <p:sp>
        <p:nvSpPr>
          <p:cNvPr id="5" name="Shape 3"/>
          <p:cNvSpPr/>
          <p:nvPr/>
        </p:nvSpPr>
        <p:spPr>
          <a:xfrm>
            <a:off x="502920" y="914400"/>
            <a:ext cx="502920" cy="502920"/>
          </a:xfrm>
          <a:prstGeom prst="ellipse">
            <a:avLst/>
          </a:prstGeom>
          <a:solidFill>
            <a:srgbClr val="0B5394"/>
          </a:solidFill>
          <a:ln w="12700">
            <a:solidFill>
              <a:srgbClr val="0B5394"/>
            </a:solidFill>
            <a:prstDash val="solid"/>
          </a:ln>
        </p:spPr>
      </p:sp>
      <p:sp>
        <p:nvSpPr>
          <p:cNvPr id="6" name="Text 4"/>
          <p:cNvSpPr/>
          <p:nvPr/>
        </p:nvSpPr>
        <p:spPr>
          <a:xfrm>
            <a:off x="502920" y="914400"/>
            <a:ext cx="502920" cy="502920"/>
          </a:xfrm>
          <a:prstGeom prst="rect">
            <a:avLst/>
          </a:prstGeom>
          <a:noFill/>
          <a:ln/>
        </p:spPr>
        <p:txBody>
          <a:bodyPr wrap="square"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1</a:t>
            </a:r>
            <a:endParaRPr lang="en-US" sz="1600" dirty="0"/>
          </a:p>
        </p:txBody>
      </p:sp>
      <p:sp>
        <p:nvSpPr>
          <p:cNvPr id="7" name="Text 5"/>
          <p:cNvSpPr/>
          <p:nvPr/>
        </p:nvSpPr>
        <p:spPr>
          <a:xfrm>
            <a:off x="1078992" y="960120"/>
            <a:ext cx="2834640" cy="411480"/>
          </a:xfrm>
          <a:prstGeom prst="rect">
            <a:avLst/>
          </a:prstGeom>
          <a:noFill/>
          <a:ln/>
        </p:spPr>
        <p:txBody>
          <a:bodyPr wrap="square" rtlCol="0" anchor="ctr"/>
          <a:lstStyle/>
          <a:p>
            <a:pPr indent="0" marL="0">
              <a:buNone/>
            </a:pPr>
            <a:r>
              <a:rPr lang="en-US" sz="1400" b="1" dirty="0">
                <a:solidFill>
                  <a:srgbClr val="0B5394"/>
                </a:solidFill>
                <a:latin typeface="Cambria" pitchFamily="34" charset="0"/>
                <a:ea typeface="Cambria" pitchFamily="34" charset="-122"/>
                <a:cs typeface="Cambria" pitchFamily="34" charset="-120"/>
              </a:rPr>
              <a:t>List your conditions</a:t>
            </a:r>
            <a:endParaRPr lang="en-US" sz="1400" dirty="0"/>
          </a:p>
        </p:txBody>
      </p:sp>
      <p:sp>
        <p:nvSpPr>
          <p:cNvPr id="8" name="Text 6"/>
          <p:cNvSpPr/>
          <p:nvPr/>
        </p:nvSpPr>
        <p:spPr>
          <a:xfrm>
            <a:off x="502920" y="1508760"/>
            <a:ext cx="3383280" cy="1645920"/>
          </a:xfrm>
          <a:prstGeom prst="rect">
            <a:avLst/>
          </a:prstGeom>
          <a:noFill/>
          <a:ln/>
        </p:spPr>
        <p:txBody>
          <a:bodyPr wrap="square" rtlCol="0" anchor="ctr"/>
          <a:lstStyle/>
          <a:p>
            <a:pPr indent="0" marL="0">
              <a:lnSpc>
                <a:spcPct val="130000"/>
              </a:lnSpc>
              <a:buNone/>
            </a:pPr>
            <a:r>
              <a:rPr lang="en-US" sz="1200" dirty="0">
                <a:solidFill>
                  <a:srgbClr val="1A1A1A"/>
                </a:solidFill>
                <a:latin typeface="Calibri" pitchFamily="34" charset="0"/>
                <a:ea typeface="Calibri" pitchFamily="34" charset="-122"/>
                <a:cs typeface="Calibri" pitchFamily="34" charset="-120"/>
              </a:rPr>
              <a:t>Write out every scenario you'd normally handle with nested IFs.</a:t>
            </a:r>
            <a:endParaRPr lang="en-US" sz="1200" dirty="0"/>
          </a:p>
          <a:p>
            <a:pPr indent="0" marL="0">
              <a:lnSpc>
                <a:spcPct val="130000"/>
              </a:lnSpc>
              <a:buNone/>
            </a:pPr>
            <a:endParaRPr lang="en-US" sz="1200" dirty="0"/>
          </a:p>
          <a:p>
            <a:pPr indent="0" marL="0">
              <a:lnSpc>
                <a:spcPct val="130000"/>
              </a:lnSpc>
              <a:buNone/>
            </a:pPr>
            <a:r>
              <a:rPr lang="en-US" sz="1200" dirty="0">
                <a:solidFill>
                  <a:srgbClr val="1A1A1A"/>
                </a:solidFill>
                <a:latin typeface="Calibri" pitchFamily="34" charset="0"/>
                <a:ea typeface="Calibri" pitchFamily="34" charset="-122"/>
                <a:cs typeface="Calibri" pitchFamily="34" charset="-120"/>
              </a:rPr>
              <a:t>Example: band 1 (&lt;£50k), band 2 (£50k–£150k), band 3 (&gt;£150k)</a:t>
            </a:r>
            <a:endParaRPr lang="en-US" sz="1200" dirty="0"/>
          </a:p>
        </p:txBody>
      </p:sp>
      <p:sp>
        <p:nvSpPr>
          <p:cNvPr id="9" name="Shape 7"/>
          <p:cNvSpPr/>
          <p:nvPr/>
        </p:nvSpPr>
        <p:spPr>
          <a:xfrm>
            <a:off x="475488" y="3291840"/>
            <a:ext cx="3438144" cy="1828800"/>
          </a:xfrm>
          <a:prstGeom prst="rect">
            <a:avLst/>
          </a:prstGeom>
          <a:solidFill>
            <a:srgbClr val="1A1A1A"/>
          </a:solidFill>
          <a:ln w="12700">
            <a:solidFill>
              <a:srgbClr val="1A1A1A"/>
            </a:solidFill>
            <a:prstDash val="solid"/>
          </a:ln>
        </p:spPr>
      </p:sp>
      <p:sp>
        <p:nvSpPr>
          <p:cNvPr id="10" name="Text 8"/>
          <p:cNvSpPr/>
          <p:nvPr/>
        </p:nvSpPr>
        <p:spPr>
          <a:xfrm>
            <a:off x="548640" y="3364992"/>
            <a:ext cx="3291840" cy="1682496"/>
          </a:xfrm>
          <a:prstGeom prst="rect">
            <a:avLst/>
          </a:prstGeom>
          <a:noFill/>
          <a:ln/>
        </p:spPr>
        <p:txBody>
          <a:bodyPr wrap="square" rtlCol="0" anchor="ctr"/>
          <a:lstStyle/>
          <a:p>
            <a:pPr indent="0" marL="0">
              <a:lnSpc>
                <a:spcPct val="140000"/>
              </a:lnSpc>
              <a:buNone/>
            </a:pPr>
            <a:r>
              <a:rPr lang="en-US" sz="1100" dirty="0">
                <a:solidFill>
                  <a:srgbClr val="E8B84B"/>
                </a:solidFill>
                <a:latin typeface="Courier New" pitchFamily="34" charset="0"/>
                <a:ea typeface="Courier New" pitchFamily="34" charset="-122"/>
                <a:cs typeface="Courier New" pitchFamily="34" charset="-120"/>
              </a:rPr>
              <a:t>Revenue &lt; 50000</a:t>
            </a:r>
            <a:endParaRPr lang="en-US" sz="1100" dirty="0"/>
          </a:p>
        </p:txBody>
      </p:sp>
      <p:sp>
        <p:nvSpPr>
          <p:cNvPr id="11" name="Shape 9"/>
          <p:cNvSpPr/>
          <p:nvPr/>
        </p:nvSpPr>
        <p:spPr>
          <a:xfrm>
            <a:off x="4297680" y="868680"/>
            <a:ext cx="3657600" cy="5394960"/>
          </a:xfrm>
          <a:prstGeom prst="rect">
            <a:avLst/>
          </a:prstGeom>
          <a:solidFill>
            <a:srgbClr val="E7EEF4"/>
          </a:solidFill>
          <a:ln w="12700">
            <a:solidFill>
              <a:srgbClr val="B6CBDF"/>
            </a:solidFill>
            <a:prstDash val="solid"/>
          </a:ln>
        </p:spPr>
      </p:sp>
      <p:sp>
        <p:nvSpPr>
          <p:cNvPr id="12" name="Shape 10"/>
          <p:cNvSpPr/>
          <p:nvPr/>
        </p:nvSpPr>
        <p:spPr>
          <a:xfrm>
            <a:off x="4434840" y="914400"/>
            <a:ext cx="502920" cy="502920"/>
          </a:xfrm>
          <a:prstGeom prst="ellipse">
            <a:avLst/>
          </a:prstGeom>
          <a:solidFill>
            <a:srgbClr val="0B5394"/>
          </a:solidFill>
          <a:ln w="12700">
            <a:solidFill>
              <a:srgbClr val="0B5394"/>
            </a:solidFill>
            <a:prstDash val="solid"/>
          </a:ln>
        </p:spPr>
      </p:sp>
      <p:sp>
        <p:nvSpPr>
          <p:cNvPr id="13" name="Text 11"/>
          <p:cNvSpPr/>
          <p:nvPr/>
        </p:nvSpPr>
        <p:spPr>
          <a:xfrm>
            <a:off x="4434840" y="914400"/>
            <a:ext cx="502920" cy="502920"/>
          </a:xfrm>
          <a:prstGeom prst="rect">
            <a:avLst/>
          </a:prstGeom>
          <a:noFill/>
          <a:ln/>
        </p:spPr>
        <p:txBody>
          <a:bodyPr wrap="square"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2</a:t>
            </a:r>
            <a:endParaRPr lang="en-US" sz="1600" dirty="0"/>
          </a:p>
        </p:txBody>
      </p:sp>
      <p:sp>
        <p:nvSpPr>
          <p:cNvPr id="14" name="Text 12"/>
          <p:cNvSpPr/>
          <p:nvPr/>
        </p:nvSpPr>
        <p:spPr>
          <a:xfrm>
            <a:off x="5010912" y="960120"/>
            <a:ext cx="2834640" cy="411480"/>
          </a:xfrm>
          <a:prstGeom prst="rect">
            <a:avLst/>
          </a:prstGeom>
          <a:noFill/>
          <a:ln/>
        </p:spPr>
        <p:txBody>
          <a:bodyPr wrap="square" rtlCol="0" anchor="ctr"/>
          <a:lstStyle/>
          <a:p>
            <a:pPr indent="0" marL="0">
              <a:buNone/>
            </a:pPr>
            <a:r>
              <a:rPr lang="en-US" sz="1400" b="1" dirty="0">
                <a:solidFill>
                  <a:srgbClr val="0B5394"/>
                </a:solidFill>
                <a:latin typeface="Cambria" pitchFamily="34" charset="0"/>
                <a:ea typeface="Cambria" pitchFamily="34" charset="-122"/>
                <a:cs typeface="Cambria" pitchFamily="34" charset="-120"/>
              </a:rPr>
              <a:t>Pair each condition with a result</a:t>
            </a:r>
            <a:endParaRPr lang="en-US" sz="1400" dirty="0"/>
          </a:p>
        </p:txBody>
      </p:sp>
      <p:sp>
        <p:nvSpPr>
          <p:cNvPr id="15" name="Text 13"/>
          <p:cNvSpPr/>
          <p:nvPr/>
        </p:nvSpPr>
        <p:spPr>
          <a:xfrm>
            <a:off x="4434840" y="1508760"/>
            <a:ext cx="3383280" cy="1645920"/>
          </a:xfrm>
          <a:prstGeom prst="rect">
            <a:avLst/>
          </a:prstGeom>
          <a:noFill/>
          <a:ln/>
        </p:spPr>
        <p:txBody>
          <a:bodyPr wrap="square" rtlCol="0" anchor="ctr"/>
          <a:lstStyle/>
          <a:p>
            <a:pPr indent="0" marL="0">
              <a:lnSpc>
                <a:spcPct val="130000"/>
              </a:lnSpc>
              <a:buNone/>
            </a:pPr>
            <a:r>
              <a:rPr lang="en-US" sz="1200" dirty="0">
                <a:solidFill>
                  <a:srgbClr val="1A1A1A"/>
                </a:solidFill>
                <a:latin typeface="Calibri" pitchFamily="34" charset="0"/>
                <a:ea typeface="Calibri" pitchFamily="34" charset="-122"/>
                <a:cs typeface="Calibri" pitchFamily="34" charset="-120"/>
              </a:rPr>
              <a:t>IFS evaluates conditions in order and returns the first TRUE match — so order matters.</a:t>
            </a:r>
            <a:endParaRPr lang="en-US" sz="1200" dirty="0"/>
          </a:p>
        </p:txBody>
      </p:sp>
      <p:sp>
        <p:nvSpPr>
          <p:cNvPr id="16" name="Shape 14"/>
          <p:cNvSpPr/>
          <p:nvPr/>
        </p:nvSpPr>
        <p:spPr>
          <a:xfrm>
            <a:off x="4407408" y="3291840"/>
            <a:ext cx="3438144" cy="1828800"/>
          </a:xfrm>
          <a:prstGeom prst="rect">
            <a:avLst/>
          </a:prstGeom>
          <a:solidFill>
            <a:srgbClr val="1A1A1A"/>
          </a:solidFill>
          <a:ln w="12700">
            <a:solidFill>
              <a:srgbClr val="1A1A1A"/>
            </a:solidFill>
            <a:prstDash val="solid"/>
          </a:ln>
        </p:spPr>
      </p:sp>
      <p:sp>
        <p:nvSpPr>
          <p:cNvPr id="17" name="Text 15"/>
          <p:cNvSpPr/>
          <p:nvPr/>
        </p:nvSpPr>
        <p:spPr>
          <a:xfrm>
            <a:off x="4480560" y="3364992"/>
            <a:ext cx="3291840" cy="1682496"/>
          </a:xfrm>
          <a:prstGeom prst="rect">
            <a:avLst/>
          </a:prstGeom>
          <a:noFill/>
          <a:ln/>
        </p:spPr>
        <p:txBody>
          <a:bodyPr wrap="square" rtlCol="0" anchor="ctr"/>
          <a:lstStyle/>
          <a:p>
            <a:pPr indent="0" marL="0">
              <a:lnSpc>
                <a:spcPct val="140000"/>
              </a:lnSpc>
              <a:buNone/>
            </a:pPr>
            <a:r>
              <a:rPr lang="en-US" sz="1100" dirty="0">
                <a:solidFill>
                  <a:srgbClr val="E8B84B"/>
                </a:solidFill>
                <a:latin typeface="Courier New" pitchFamily="34" charset="0"/>
                <a:ea typeface="Courier New" pitchFamily="34" charset="-122"/>
                <a:cs typeface="Courier New" pitchFamily="34" charset="-120"/>
              </a:rPr>
              <a:t>IFS(A2&lt;50000, "Band 1",</a:t>
            </a:r>
            <a:endParaRPr lang="en-US" sz="1100" dirty="0"/>
          </a:p>
          <a:p>
            <a:pPr indent="0" marL="0">
              <a:lnSpc>
                <a:spcPct val="140000"/>
              </a:lnSpc>
              <a:buNone/>
            </a:pPr>
            <a:r>
              <a:rPr lang="en-US" sz="1100" dirty="0">
                <a:solidFill>
                  <a:srgbClr val="E8B84B"/>
                </a:solidFill>
                <a:latin typeface="Courier New" pitchFamily="34" charset="0"/>
                <a:ea typeface="Courier New" pitchFamily="34" charset="-122"/>
                <a:cs typeface="Courier New" pitchFamily="34" charset="-120"/>
              </a:rPr>
              <a:t>   A2&lt;150000, "Band 2",</a:t>
            </a:r>
            <a:endParaRPr lang="en-US" sz="1100" dirty="0"/>
          </a:p>
          <a:p>
            <a:pPr indent="0" marL="0">
              <a:lnSpc>
                <a:spcPct val="140000"/>
              </a:lnSpc>
              <a:buNone/>
            </a:pPr>
            <a:r>
              <a:rPr lang="en-US" sz="1100" dirty="0">
                <a:solidFill>
                  <a:srgbClr val="E8B84B"/>
                </a:solidFill>
                <a:latin typeface="Courier New" pitchFamily="34" charset="0"/>
                <a:ea typeface="Courier New" pitchFamily="34" charset="-122"/>
                <a:cs typeface="Courier New" pitchFamily="34" charset="-120"/>
              </a:rPr>
              <a:t>   TRUE, "Band 3")</a:t>
            </a:r>
            <a:endParaRPr lang="en-US" sz="1100" dirty="0"/>
          </a:p>
        </p:txBody>
      </p:sp>
      <p:sp>
        <p:nvSpPr>
          <p:cNvPr id="18" name="Shape 16"/>
          <p:cNvSpPr/>
          <p:nvPr/>
        </p:nvSpPr>
        <p:spPr>
          <a:xfrm>
            <a:off x="8229600" y="868680"/>
            <a:ext cx="3657600" cy="5394960"/>
          </a:xfrm>
          <a:prstGeom prst="rect">
            <a:avLst/>
          </a:prstGeom>
          <a:solidFill>
            <a:srgbClr val="E7EEF4"/>
          </a:solidFill>
          <a:ln w="12700">
            <a:solidFill>
              <a:srgbClr val="B6CBDF"/>
            </a:solidFill>
            <a:prstDash val="solid"/>
          </a:ln>
        </p:spPr>
      </p:sp>
      <p:sp>
        <p:nvSpPr>
          <p:cNvPr id="19" name="Shape 17"/>
          <p:cNvSpPr/>
          <p:nvPr/>
        </p:nvSpPr>
        <p:spPr>
          <a:xfrm>
            <a:off x="8366760" y="914400"/>
            <a:ext cx="502920" cy="502920"/>
          </a:xfrm>
          <a:prstGeom prst="ellipse">
            <a:avLst/>
          </a:prstGeom>
          <a:solidFill>
            <a:srgbClr val="0B5394"/>
          </a:solidFill>
          <a:ln w="12700">
            <a:solidFill>
              <a:srgbClr val="0B5394"/>
            </a:solidFill>
            <a:prstDash val="solid"/>
          </a:ln>
        </p:spPr>
      </p:sp>
      <p:sp>
        <p:nvSpPr>
          <p:cNvPr id="20" name="Text 18"/>
          <p:cNvSpPr/>
          <p:nvPr/>
        </p:nvSpPr>
        <p:spPr>
          <a:xfrm>
            <a:off x="8366760" y="914400"/>
            <a:ext cx="502920" cy="502920"/>
          </a:xfrm>
          <a:prstGeom prst="rect">
            <a:avLst/>
          </a:prstGeom>
          <a:noFill/>
          <a:ln/>
        </p:spPr>
        <p:txBody>
          <a:bodyPr wrap="square"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3</a:t>
            </a:r>
            <a:endParaRPr lang="en-US" sz="1600" dirty="0"/>
          </a:p>
        </p:txBody>
      </p:sp>
      <p:sp>
        <p:nvSpPr>
          <p:cNvPr id="21" name="Text 19"/>
          <p:cNvSpPr/>
          <p:nvPr/>
        </p:nvSpPr>
        <p:spPr>
          <a:xfrm>
            <a:off x="8942832" y="960120"/>
            <a:ext cx="2834640" cy="411480"/>
          </a:xfrm>
          <a:prstGeom prst="rect">
            <a:avLst/>
          </a:prstGeom>
          <a:noFill/>
          <a:ln/>
        </p:spPr>
        <p:txBody>
          <a:bodyPr wrap="square" rtlCol="0" anchor="ctr"/>
          <a:lstStyle/>
          <a:p>
            <a:pPr indent="0" marL="0">
              <a:buNone/>
            </a:pPr>
            <a:r>
              <a:rPr lang="en-US" sz="1400" b="1" dirty="0">
                <a:solidFill>
                  <a:srgbClr val="0B5394"/>
                </a:solidFill>
                <a:latin typeface="Cambria" pitchFamily="34" charset="0"/>
                <a:ea typeface="Cambria" pitchFamily="34" charset="-122"/>
                <a:cs typeface="Cambria" pitchFamily="34" charset="-120"/>
              </a:rPr>
              <a:t>Add a catch-all</a:t>
            </a:r>
            <a:endParaRPr lang="en-US" sz="1400" dirty="0"/>
          </a:p>
        </p:txBody>
      </p:sp>
      <p:sp>
        <p:nvSpPr>
          <p:cNvPr id="22" name="Text 20"/>
          <p:cNvSpPr/>
          <p:nvPr/>
        </p:nvSpPr>
        <p:spPr>
          <a:xfrm>
            <a:off x="8366760" y="1508760"/>
            <a:ext cx="3383280" cy="1645920"/>
          </a:xfrm>
          <a:prstGeom prst="rect">
            <a:avLst/>
          </a:prstGeom>
          <a:noFill/>
          <a:ln/>
        </p:spPr>
        <p:txBody>
          <a:bodyPr wrap="square" rtlCol="0" anchor="ctr"/>
          <a:lstStyle/>
          <a:p>
            <a:pPr indent="0" marL="0">
              <a:lnSpc>
                <a:spcPct val="130000"/>
              </a:lnSpc>
              <a:buNone/>
            </a:pPr>
            <a:r>
              <a:rPr lang="en-US" sz="1200" dirty="0">
                <a:solidFill>
                  <a:srgbClr val="1A1A1A"/>
                </a:solidFill>
                <a:latin typeface="Calibri" pitchFamily="34" charset="0"/>
                <a:ea typeface="Calibri" pitchFamily="34" charset="-122"/>
                <a:cs typeface="Calibri" pitchFamily="34" charset="-120"/>
              </a:rPr>
              <a:t>Use TRUE as the last condition to handle any case that doesn't match — equivalent to the final ELSE in nested IF.</a:t>
            </a:r>
            <a:endParaRPr lang="en-US" sz="1200" dirty="0"/>
          </a:p>
        </p:txBody>
      </p:sp>
      <p:sp>
        <p:nvSpPr>
          <p:cNvPr id="23" name="Shape 21"/>
          <p:cNvSpPr/>
          <p:nvPr/>
        </p:nvSpPr>
        <p:spPr>
          <a:xfrm>
            <a:off x="8339328" y="3291840"/>
            <a:ext cx="3438144" cy="1828800"/>
          </a:xfrm>
          <a:prstGeom prst="rect">
            <a:avLst/>
          </a:prstGeom>
          <a:solidFill>
            <a:srgbClr val="1A1A1A"/>
          </a:solidFill>
          <a:ln w="12700">
            <a:solidFill>
              <a:srgbClr val="1A1A1A"/>
            </a:solidFill>
            <a:prstDash val="solid"/>
          </a:ln>
        </p:spPr>
      </p:sp>
      <p:sp>
        <p:nvSpPr>
          <p:cNvPr id="24" name="Text 22"/>
          <p:cNvSpPr/>
          <p:nvPr/>
        </p:nvSpPr>
        <p:spPr>
          <a:xfrm>
            <a:off x="8412480" y="3364992"/>
            <a:ext cx="3291840" cy="1682496"/>
          </a:xfrm>
          <a:prstGeom prst="rect">
            <a:avLst/>
          </a:prstGeom>
          <a:noFill/>
          <a:ln/>
        </p:spPr>
        <p:txBody>
          <a:bodyPr wrap="square" rtlCol="0" anchor="ctr"/>
          <a:lstStyle/>
          <a:p>
            <a:pPr indent="0" marL="0">
              <a:lnSpc>
                <a:spcPct val="140000"/>
              </a:lnSpc>
              <a:buNone/>
            </a:pPr>
            <a:r>
              <a:rPr lang="en-US" sz="1100" dirty="0">
                <a:solidFill>
                  <a:srgbClr val="E8B84B"/>
                </a:solidFill>
                <a:latin typeface="Courier New" pitchFamily="34" charset="0"/>
                <a:ea typeface="Courier New" pitchFamily="34" charset="-122"/>
                <a:cs typeface="Courier New" pitchFamily="34" charset="-120"/>
              </a:rPr>
              <a:t>TRUE, "Band 3"  ← always last</a:t>
            </a:r>
            <a:endParaRPr lang="en-US" sz="1100" dirty="0"/>
          </a:p>
        </p:txBody>
      </p:sp>
      <p:sp>
        <p:nvSpPr>
          <p:cNvPr id="25" name="Text 23"/>
          <p:cNvSpPr/>
          <p:nvPr/>
        </p:nvSpPr>
        <p:spPr>
          <a:xfrm>
            <a:off x="274320" y="6583680"/>
            <a:ext cx="4572000" cy="201168"/>
          </a:xfrm>
          <a:prstGeom prst="rect">
            <a:avLst/>
          </a:prstGeom>
          <a:noFill/>
          <a:ln/>
        </p:spPr>
        <p:txBody>
          <a:bodyPr wrap="square" rtlCol="0" anchor="ctr"/>
          <a:lstStyle/>
          <a:p>
            <a:pPr indent="0" marL="0">
              <a:buNone/>
            </a:pPr>
            <a:r>
              <a:rPr lang="en-US" sz="800" dirty="0">
                <a:solidFill>
                  <a:srgbClr val="888888"/>
                </a:solidFill>
                <a:latin typeface="Calibri" pitchFamily="34" charset="0"/>
                <a:ea typeface="Calibri" pitchFamily="34" charset="-122"/>
                <a:cs typeface="Calibri" pitchFamily="34" charset="-120"/>
              </a:rPr>
              <a:t>Meridian Training Co.</a:t>
            </a:r>
            <a:endParaRPr lang="en-US" sz="800" dirty="0"/>
          </a:p>
        </p:txBody>
      </p:sp>
      <p:sp>
        <p:nvSpPr>
          <p:cNvPr id="26" name="Text 24"/>
          <p:cNvSpPr/>
          <p:nvPr/>
        </p:nvSpPr>
        <p:spPr>
          <a:xfrm>
            <a:off x="7315200" y="6583680"/>
            <a:ext cx="4572000" cy="201168"/>
          </a:xfrm>
          <a:prstGeom prst="rect">
            <a:avLst/>
          </a:prstGeom>
          <a:noFill/>
          <a:ln/>
        </p:spPr>
        <p:txBody>
          <a:bodyPr wrap="square" rtlCol="0" anchor="ctr"/>
          <a:lstStyle/>
          <a:p>
            <a:pPr algn="r" indent="0" marL="0">
              <a:buNone/>
            </a:pPr>
            <a:r>
              <a:rPr lang="en-US" sz="800" dirty="0">
                <a:solidFill>
                  <a:srgbClr val="888888"/>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3D2776"/>
        </a:solidFill>
      </p:bgPr>
    </p:bg>
    <p:spTree>
      <p:nvGrpSpPr>
        <p:cNvPr id="1" name=""/>
        <p:cNvGrpSpPr/>
        <p:nvPr/>
      </p:nvGrpSpPr>
      <p:grpSpPr>
        <a:xfrm>
          <a:off x="0" y="0"/>
          <a:ext cx="0" cy="0"/>
          <a:chOff x="0" y="0"/>
          <a:chExt cx="0" cy="0"/>
        </a:xfrm>
      </p:grpSpPr>
      <p:sp>
        <p:nvSpPr>
          <p:cNvPr id="2" name="Shape 0"/>
          <p:cNvSpPr/>
          <p:nvPr/>
        </p:nvSpPr>
        <p:spPr>
          <a:xfrm>
            <a:off x="0" y="5029200"/>
            <a:ext cx="12188952" cy="1828800"/>
          </a:xfrm>
          <a:prstGeom prst="rect">
            <a:avLst/>
          </a:prstGeom>
          <a:solidFill>
            <a:srgbClr val="311F5E"/>
          </a:solidFill>
          <a:ln w="12700">
            <a:solidFill>
              <a:srgbClr val="311F5E"/>
            </a:solidFill>
            <a:prstDash val="solid"/>
          </a:ln>
        </p:spPr>
      </p:sp>
      <p:sp>
        <p:nvSpPr>
          <p:cNvPr id="3" name="Text 1"/>
          <p:cNvSpPr/>
          <p:nvPr/>
        </p:nvSpPr>
        <p:spPr>
          <a:xfrm>
            <a:off x="548640" y="1188720"/>
            <a:ext cx="10972800" cy="365760"/>
          </a:xfrm>
          <a:prstGeom prst="rect">
            <a:avLst/>
          </a:prstGeom>
          <a:noFill/>
          <a:ln/>
        </p:spPr>
        <p:txBody>
          <a:bodyPr wrap="square" rtlCol="0" anchor="ctr"/>
          <a:lstStyle/>
          <a:p>
            <a:pPr indent="0" marL="0">
              <a:buNone/>
            </a:pPr>
            <a:r>
              <a:rPr lang="en-US" sz="1100" b="1" spc="400" kern="0" dirty="0">
                <a:solidFill>
                  <a:srgbClr val="E8B84B"/>
                </a:solidFill>
                <a:latin typeface="Calibri" pitchFamily="34" charset="0"/>
                <a:ea typeface="Calibri" pitchFamily="34" charset="-122"/>
                <a:cs typeface="Calibri" pitchFamily="34" charset="-120"/>
              </a:rPr>
              <a:t>MODULE  2</a:t>
            </a:r>
            <a:endParaRPr lang="en-US" sz="1100" dirty="0"/>
          </a:p>
        </p:txBody>
      </p:sp>
      <p:sp>
        <p:nvSpPr>
          <p:cNvPr id="4" name="Text 2"/>
          <p:cNvSpPr/>
          <p:nvPr/>
        </p:nvSpPr>
        <p:spPr>
          <a:xfrm>
            <a:off x="548640" y="1691640"/>
            <a:ext cx="9144000" cy="914400"/>
          </a:xfrm>
          <a:prstGeom prst="rect">
            <a:avLst/>
          </a:prstGeom>
          <a:noFill/>
          <a:ln/>
        </p:spPr>
        <p:txBody>
          <a:bodyPr wrap="square" rtlCol="0" anchor="ctr"/>
          <a:lstStyle/>
          <a:p>
            <a:pPr indent="0" marL="0">
              <a:buNone/>
            </a:pPr>
            <a:r>
              <a:rPr lang="en-US" sz="4200" b="1" dirty="0">
                <a:solidFill>
                  <a:srgbClr val="FFFFFF"/>
                </a:solidFill>
                <a:latin typeface="Cambria" pitchFamily="34" charset="0"/>
                <a:ea typeface="Cambria" pitchFamily="34" charset="-122"/>
                <a:cs typeface="Cambria" pitchFamily="34" charset="-120"/>
              </a:rPr>
              <a:t>Pivot Tables</a:t>
            </a:r>
            <a:endParaRPr lang="en-US" sz="4200" dirty="0"/>
          </a:p>
        </p:txBody>
      </p:sp>
      <p:sp>
        <p:nvSpPr>
          <p:cNvPr id="5" name="Text 3"/>
          <p:cNvSpPr/>
          <p:nvPr/>
        </p:nvSpPr>
        <p:spPr>
          <a:xfrm>
            <a:off x="548640" y="2743200"/>
            <a:ext cx="9144000" cy="411480"/>
          </a:xfrm>
          <a:prstGeom prst="rect">
            <a:avLst/>
          </a:prstGeom>
          <a:noFill/>
          <a:ln/>
        </p:spPr>
        <p:txBody>
          <a:bodyPr wrap="square" rtlCol="0" anchor="ctr"/>
          <a:lstStyle/>
          <a:p>
            <a:pPr indent="0" marL="0">
              <a:buNone/>
            </a:pPr>
            <a:r>
              <a:rPr lang="en-US" sz="1600" dirty="0">
                <a:solidFill>
                  <a:srgbClr val="FFFFFF"/>
                </a:solidFill>
                <a:latin typeface="Calibri" pitchFamily="34" charset="0"/>
                <a:ea typeface="Calibri" pitchFamily="34" charset="-122"/>
                <a:cs typeface="Calibri" pitchFamily="34" charset="-120"/>
              </a:rPr>
              <a:t>Live Pivots  ·  Slicers  ·  P&amp;L Views  ·  Value Field Settings</a:t>
            </a:r>
            <a:endParaRPr lang="en-US" sz="1600" dirty="0"/>
          </a:p>
        </p:txBody>
      </p:sp>
      <p:sp>
        <p:nvSpPr>
          <p:cNvPr id="6" name="Text 4"/>
          <p:cNvSpPr/>
          <p:nvPr/>
        </p:nvSpPr>
        <p:spPr>
          <a:xfrm>
            <a:off x="548640" y="3291840"/>
            <a:ext cx="3657600" cy="320040"/>
          </a:xfrm>
          <a:prstGeom prst="rect">
            <a:avLst/>
          </a:prstGeom>
          <a:noFill/>
          <a:ln/>
        </p:spPr>
        <p:txBody>
          <a:bodyPr wrap="square" rtlCol="0" anchor="ctr"/>
          <a:lstStyle/>
          <a:p>
            <a:pPr indent="0" marL="0">
              <a:buNone/>
            </a:pPr>
            <a:r>
              <a:rPr lang="en-US" sz="1300" i="1" dirty="0">
                <a:solidFill>
                  <a:srgbClr val="E8B84B"/>
                </a:solidFill>
                <a:latin typeface="Calibri" pitchFamily="34" charset="0"/>
                <a:ea typeface="Calibri" pitchFamily="34" charset="-122"/>
                <a:cs typeface="Calibri" pitchFamily="34" charset="-120"/>
              </a:rPr>
              <a:t>60 minutes</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2026-06-26T11:10:15Z</dcterms:created>
  <dcterms:modified xsi:type="dcterms:W3CDTF">2026-06-26T11:10:15Z</dcterms:modified>
</cp:coreProperties>
</file>